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9" r:id="rId1"/>
    <p:sldMasterId id="2147483672" r:id="rId2"/>
  </p:sldMasterIdLst>
  <p:notesMasterIdLst>
    <p:notesMasterId r:id="rId16"/>
  </p:notesMasterIdLst>
  <p:sldIdLst>
    <p:sldId id="294" r:id="rId3"/>
    <p:sldId id="299" r:id="rId4"/>
    <p:sldId id="300" r:id="rId5"/>
    <p:sldId id="301" r:id="rId6"/>
    <p:sldId id="292" r:id="rId7"/>
    <p:sldId id="302" r:id="rId8"/>
    <p:sldId id="303" r:id="rId9"/>
    <p:sldId id="305" r:id="rId10"/>
    <p:sldId id="284" r:id="rId11"/>
    <p:sldId id="295" r:id="rId12"/>
    <p:sldId id="282" r:id="rId13"/>
    <p:sldId id="296" r:id="rId14"/>
    <p:sldId id="278" r:id="rId15"/>
  </p:sldIdLst>
  <p:sldSz cx="9144000" cy="3657600"/>
  <p:notesSz cx="6858000" cy="9144000"/>
  <p:embeddedFontLst>
    <p:embeddedFont>
      <p:font typeface="Medical Icons" pitchFamily="2" charset="0"/>
      <p:regular r:id="rId17"/>
    </p:embeddedFont>
    <p:embeddedFont>
      <p:font typeface="Thieme Argo 2008 Medium" pitchFamily="2" charset="0"/>
      <p:regular r:id="rId18"/>
      <p:italic r:id="rId19"/>
    </p:embeddedFont>
    <p:embeddedFont>
      <p:font typeface="Thieme Argo 2011 Light" pitchFamily="2" charset="0"/>
      <p:regular r:id="rId20"/>
      <p:bold r:id="rId21"/>
      <p:italic r:id="rId22"/>
      <p:boldItalic r:id="rId23"/>
    </p:embeddedFont>
    <p:embeddedFont>
      <p:font typeface="Thieme Argo 2011 Medium" pitchFamily="2" charset="0"/>
      <p:regular r:id="rId24"/>
      <p:italic r:id="rId2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5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3579"/>
    <a:srgbClr val="D55E00"/>
    <a:srgbClr val="D6EDFA"/>
    <a:srgbClr val="2F528F"/>
    <a:srgbClr val="CC79A7"/>
    <a:srgbClr val="57B5E9"/>
    <a:srgbClr val="A3D8F7"/>
    <a:srgbClr val="E69F00"/>
    <a:srgbClr val="0072B2"/>
    <a:srgbClr val="A4D9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17" autoAdjust="0"/>
    <p:restoredTop sz="94660"/>
  </p:normalViewPr>
  <p:slideViewPr>
    <p:cSldViewPr snapToGrid="0">
      <p:cViewPr>
        <p:scale>
          <a:sx n="100" d="100"/>
          <a:sy n="100" d="100"/>
        </p:scale>
        <p:origin x="1758" y="1686"/>
      </p:cViewPr>
      <p:guideLst>
        <p:guide orient="horz" pos="115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6C8F8B-03DC-4FFD-854A-DE51EC6B3467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-428625" y="1143000"/>
            <a:ext cx="77152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A507DC-C7CD-4654-9A7F-103517495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378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B6C5C-67F8-1445-9D44-C885CC5D31E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13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B6C5C-67F8-1445-9D44-C885CC5D31E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530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B6C5C-67F8-1445-9D44-C885CC5D31E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95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B6C5C-67F8-1445-9D44-C885CC5D31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0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-the slide needs to be written in the text font that we want them to use</a:t>
            </a:r>
          </a:p>
          <a:p>
            <a:r>
              <a:rPr lang="en-US" dirty="0"/>
              <a:t>-you need to chose which colors we want them to use…do not include ppt instructions</a:t>
            </a:r>
          </a:p>
          <a:p>
            <a:r>
              <a:rPr lang="en-US" dirty="0"/>
              <a:t>-you need to chose which arrows we want them to use</a:t>
            </a:r>
          </a:p>
          <a:p>
            <a:endParaRPr lang="en-US" dirty="0"/>
          </a:p>
          <a:p>
            <a:r>
              <a:rPr lang="en-US" dirty="0"/>
              <a:t>The language should be set as English</a:t>
            </a:r>
          </a:p>
          <a:p>
            <a:r>
              <a:rPr lang="en-US" dirty="0"/>
              <a:t>All icons can be provided on the following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B6C5C-67F8-1445-9D44-C885CC5D31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526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B6C5C-67F8-1445-9D44-C885CC5D31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61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841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FB3C1-3F6F-490D-A8BE-5ED561E09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5263"/>
            <a:ext cx="7886700" cy="7064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7533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9C862-A0A9-4FA3-822A-B24D1759B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5263"/>
            <a:ext cx="7886700" cy="7064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6023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D02216-C813-4269-BF40-5C06C404E4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973138"/>
            <a:ext cx="7886700" cy="232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1BE36C-ECF1-E778-C106-572034067C1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793" t="189" r="1165" b="78569"/>
          <a:stretch/>
        </p:blipFill>
        <p:spPr>
          <a:xfrm>
            <a:off x="7236771" y="3098041"/>
            <a:ext cx="1907229" cy="5595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1DC4132-EF6D-1057-7658-22993E1BDBE4}"/>
              </a:ext>
            </a:extLst>
          </p:cNvPr>
          <p:cNvSpPr/>
          <p:nvPr userDrawn="1"/>
        </p:nvSpPr>
        <p:spPr>
          <a:xfrm>
            <a:off x="8749915" y="3149600"/>
            <a:ext cx="347904" cy="1046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24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410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ejpsreports@thieme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26" Type="http://schemas.openxmlformats.org/officeDocument/2006/relationships/image" Target="../media/image66.png"/><Relationship Id="rId39" Type="http://schemas.openxmlformats.org/officeDocument/2006/relationships/image" Target="../media/image79.png"/><Relationship Id="rId3" Type="http://schemas.openxmlformats.org/officeDocument/2006/relationships/image" Target="../media/image43.png"/><Relationship Id="rId21" Type="http://schemas.openxmlformats.org/officeDocument/2006/relationships/image" Target="../media/image61.png"/><Relationship Id="rId34" Type="http://schemas.openxmlformats.org/officeDocument/2006/relationships/image" Target="../media/image74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33" Type="http://schemas.openxmlformats.org/officeDocument/2006/relationships/image" Target="../media/image73.png"/><Relationship Id="rId38" Type="http://schemas.openxmlformats.org/officeDocument/2006/relationships/image" Target="../media/image78.pn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29" Type="http://schemas.openxmlformats.org/officeDocument/2006/relationships/image" Target="../media/image69.png"/><Relationship Id="rId41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24" Type="http://schemas.openxmlformats.org/officeDocument/2006/relationships/image" Target="../media/image64.png"/><Relationship Id="rId32" Type="http://schemas.openxmlformats.org/officeDocument/2006/relationships/image" Target="../media/image72.png"/><Relationship Id="rId37" Type="http://schemas.openxmlformats.org/officeDocument/2006/relationships/image" Target="../media/image77.png"/><Relationship Id="rId40" Type="http://schemas.openxmlformats.org/officeDocument/2006/relationships/image" Target="../media/image80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28" Type="http://schemas.openxmlformats.org/officeDocument/2006/relationships/image" Target="../media/image68.png"/><Relationship Id="rId36" Type="http://schemas.openxmlformats.org/officeDocument/2006/relationships/image" Target="../media/image76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31" Type="http://schemas.openxmlformats.org/officeDocument/2006/relationships/image" Target="../media/image71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62.png"/><Relationship Id="rId27" Type="http://schemas.openxmlformats.org/officeDocument/2006/relationships/image" Target="../media/image67.png"/><Relationship Id="rId30" Type="http://schemas.openxmlformats.org/officeDocument/2006/relationships/image" Target="../media/image70.png"/><Relationship Id="rId35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18" Type="http://schemas.openxmlformats.org/officeDocument/2006/relationships/image" Target="../media/image98.png"/><Relationship Id="rId3" Type="http://schemas.openxmlformats.org/officeDocument/2006/relationships/image" Target="../media/image83.png"/><Relationship Id="rId21" Type="http://schemas.openxmlformats.org/officeDocument/2006/relationships/image" Target="../media/image101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" Type="http://schemas.openxmlformats.org/officeDocument/2006/relationships/image" Target="../media/image82.png"/><Relationship Id="rId16" Type="http://schemas.openxmlformats.org/officeDocument/2006/relationships/image" Target="../media/image96.png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23" Type="http://schemas.openxmlformats.org/officeDocument/2006/relationships/image" Target="../media/image103.png"/><Relationship Id="rId10" Type="http://schemas.openxmlformats.org/officeDocument/2006/relationships/image" Target="../media/image90.png"/><Relationship Id="rId19" Type="http://schemas.openxmlformats.org/officeDocument/2006/relationships/image" Target="../media/image99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Relationship Id="rId22" Type="http://schemas.openxmlformats.org/officeDocument/2006/relationships/image" Target="../media/image10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18" Type="http://schemas.openxmlformats.org/officeDocument/2006/relationships/image" Target="../media/image120.png"/><Relationship Id="rId3" Type="http://schemas.openxmlformats.org/officeDocument/2006/relationships/image" Target="../media/image105.png"/><Relationship Id="rId21" Type="http://schemas.openxmlformats.org/officeDocument/2006/relationships/image" Target="../media/image123.pn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" Type="http://schemas.openxmlformats.org/officeDocument/2006/relationships/image" Target="../media/image104.png"/><Relationship Id="rId16" Type="http://schemas.openxmlformats.org/officeDocument/2006/relationships/image" Target="../media/image118.png"/><Relationship Id="rId20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5" Type="http://schemas.openxmlformats.org/officeDocument/2006/relationships/image" Target="../media/image117.png"/><Relationship Id="rId23" Type="http://schemas.openxmlformats.org/officeDocument/2006/relationships/image" Target="../media/image125.png"/><Relationship Id="rId10" Type="http://schemas.openxmlformats.org/officeDocument/2006/relationships/image" Target="../media/image112.png"/><Relationship Id="rId19" Type="http://schemas.openxmlformats.org/officeDocument/2006/relationships/image" Target="../media/image121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Relationship Id="rId22" Type="http://schemas.openxmlformats.org/officeDocument/2006/relationships/image" Target="../media/image1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ieme.com/who-we-serve/medicalIcons.ttf" TargetMode="External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ieme.de/de/european-journal-pediatric-surgery/authors-9863.ht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9" Type="http://schemas.openxmlformats.org/officeDocument/2006/relationships/image" Target="../media/image39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34" Type="http://schemas.openxmlformats.org/officeDocument/2006/relationships/image" Target="../media/image3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33" Type="http://schemas.openxmlformats.org/officeDocument/2006/relationships/image" Target="../media/image33.png"/><Relationship Id="rId38" Type="http://schemas.openxmlformats.org/officeDocument/2006/relationships/image" Target="../media/image38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41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37" Type="http://schemas.openxmlformats.org/officeDocument/2006/relationships/image" Target="../media/image37.png"/><Relationship Id="rId40" Type="http://schemas.openxmlformats.org/officeDocument/2006/relationships/image" Target="../media/image40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Relationship Id="rId35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20">
            <a:extLst>
              <a:ext uri="{FF2B5EF4-FFF2-40B4-BE49-F238E27FC236}">
                <a16:creationId xmlns:a16="http://schemas.microsoft.com/office/drawing/2014/main" id="{220811C4-C4E6-4B48-AFF6-26A9F08B043A}"/>
              </a:ext>
            </a:extLst>
          </p:cNvPr>
          <p:cNvSpPr txBox="1"/>
          <p:nvPr/>
        </p:nvSpPr>
        <p:spPr>
          <a:xfrm>
            <a:off x="271220" y="156336"/>
            <a:ext cx="8515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hieme Argo 2011 Medium" pitchFamily="2" charset="0"/>
              </a:rPr>
              <a:t>Graphical Abstract Instructions (1/4) </a:t>
            </a:r>
            <a:br>
              <a:rPr lang="en-US" sz="2000" b="1" dirty="0">
                <a:latin typeface="Thieme Argo 2011 Medium" pitchFamily="2" charset="0"/>
              </a:rPr>
            </a:br>
            <a:endParaRPr lang="en-US" sz="2000" b="1" dirty="0">
              <a:latin typeface="Thieme Argo 2011 Medium" pitchFamily="2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3C26B62-DBB7-DA46-BF21-FA30F26BC67D}"/>
              </a:ext>
            </a:extLst>
          </p:cNvPr>
          <p:cNvSpPr txBox="1"/>
          <p:nvPr/>
        </p:nvSpPr>
        <p:spPr>
          <a:xfrm>
            <a:off x="271220" y="876073"/>
            <a:ext cx="8314840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Medium" pitchFamily="2" charset="0"/>
              </a:rPr>
              <a:t>Please use this file and its elements to help build the graphical representation of your study.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Medium" pitchFamily="2" charset="0"/>
              </a:rPr>
              <a:t>Use slide 6 of this slide deck to build your graphical abstract.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Medium" pitchFamily="2" charset="0"/>
              </a:rPr>
              <a:t>Summarize your main findings as outlined on the following slide.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Medium" pitchFamily="2" charset="0"/>
              </a:rPr>
              <a:t>You may include images or photos, if they enhance presentation of the main message.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Medium" pitchFamily="2" charset="0"/>
              </a:rPr>
              <a:t>You may also use the elements provided separately (see slide 9).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Medium" pitchFamily="2" charset="0"/>
              </a:rPr>
              <a:t>You may not use any copyright material.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Medium" pitchFamily="2" charset="0"/>
              </a:rPr>
              <a:t>If you have any questions, please contact </a:t>
            </a:r>
            <a:r>
              <a:rPr lang="en-US" sz="1200" dirty="0">
                <a:latin typeface="Thieme Argo 2011 Medium" pitchFamily="2" charset="0"/>
                <a:hlinkClick r:id="rId3"/>
              </a:rPr>
              <a:t>ejpsreports@thieme.com</a:t>
            </a:r>
            <a:r>
              <a:rPr lang="en-US" sz="1200" dirty="0">
                <a:latin typeface="Thieme Argo 2011 Medium" pitchFamily="2" charset="0"/>
              </a:rPr>
              <a:t>.</a:t>
            </a:r>
          </a:p>
          <a:p>
            <a:pPr>
              <a:spcAft>
                <a:spcPts val="600"/>
              </a:spcAft>
            </a:pPr>
            <a:endParaRPr lang="en-US" sz="1200" dirty="0">
              <a:latin typeface="Thieme Argo 2011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796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6">
            <a:extLst>
              <a:ext uri="{FF2B5EF4-FFF2-40B4-BE49-F238E27FC236}">
                <a16:creationId xmlns:a16="http://schemas.microsoft.com/office/drawing/2014/main" id="{DCF6394E-18BD-44C8-B0B0-488B1D81ABD6}"/>
              </a:ext>
            </a:extLst>
          </p:cNvPr>
          <p:cNvSpPr txBox="1"/>
          <p:nvPr/>
        </p:nvSpPr>
        <p:spPr>
          <a:xfrm rot="16200000">
            <a:off x="-796573" y="1821939"/>
            <a:ext cx="2790525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edical Icons" pitchFamily="2" charset="0"/>
              </a:rPr>
              <a:t>Copy from this slide </a:t>
            </a: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EFC0831D-2A86-47B6-B5CF-D47C89A709BA}"/>
              </a:ext>
            </a:extLst>
          </p:cNvPr>
          <p:cNvSpPr txBox="1"/>
          <p:nvPr/>
        </p:nvSpPr>
        <p:spPr>
          <a:xfrm>
            <a:off x="228684" y="166180"/>
            <a:ext cx="2180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2"/>
                </a:solidFill>
                <a:latin typeface="Thieme Argo 2011 Medium" pitchFamily="2" charset="0"/>
              </a:rPr>
              <a:t>Body and Organs</a:t>
            </a:r>
          </a:p>
          <a:p>
            <a:endParaRPr lang="de-DE" sz="1100" dirty="0">
              <a:latin typeface="Thieme Argo 2011 Light" pitchFamily="2" charset="0"/>
            </a:endParaRPr>
          </a:p>
          <a:p>
            <a:endParaRPr lang="de-DE" sz="1100" dirty="0">
              <a:latin typeface="Thieme Argo 2011 Medium" pitchFamily="2" charset="0"/>
            </a:endParaRPr>
          </a:p>
        </p:txBody>
      </p:sp>
      <p:pic>
        <p:nvPicPr>
          <p:cNvPr id="5" name="Picture 4" descr="A picture containing arrow&#10;&#10;Description automatically generated">
            <a:extLst>
              <a:ext uri="{FF2B5EF4-FFF2-40B4-BE49-F238E27FC236}">
                <a16:creationId xmlns:a16="http://schemas.microsoft.com/office/drawing/2014/main" id="{C85A1AA0-FA0D-4814-B2CC-3B1FF09CD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32" y="686136"/>
            <a:ext cx="456042" cy="45720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FE37F7C-8D92-41CB-A56F-63D82D4FF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173" y="686136"/>
            <a:ext cx="456042" cy="457200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1CA2793-DCF1-4FDB-978F-0CC84F772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14" y="1889740"/>
            <a:ext cx="460404" cy="461574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C967ECF4-DC23-43E1-AA78-3319F37B6C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64" y="2517749"/>
            <a:ext cx="457200" cy="458361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0784AC00-5A7E-4A9C-9087-189871797F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565" y="2524138"/>
            <a:ext cx="457200" cy="458361"/>
          </a:xfrm>
          <a:prstGeom prst="rect">
            <a:avLst/>
          </a:prstGeom>
        </p:spPr>
      </p:pic>
      <p:pic>
        <p:nvPicPr>
          <p:cNvPr id="25" name="Picture 2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62EB532-0E55-4140-804B-B23C77FC36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893" y="2469184"/>
            <a:ext cx="457200" cy="458361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7AE226A0-B27C-4E66-B253-1860888E9F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054" y="645466"/>
            <a:ext cx="456041" cy="4572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CC7E91F-DA4A-479A-AFD3-60429090E9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293" y="1283572"/>
            <a:ext cx="470854" cy="472050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BD510DB5-E42F-45DC-A679-18A6B82DD1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392" y="1273135"/>
            <a:ext cx="476079" cy="477288"/>
          </a:xfrm>
          <a:prstGeom prst="rect">
            <a:avLst/>
          </a:prstGeom>
        </p:spPr>
      </p:pic>
      <p:pic>
        <p:nvPicPr>
          <p:cNvPr id="41" name="Picture 40" descr="Logo&#10;&#10;Description automatically generated">
            <a:extLst>
              <a:ext uri="{FF2B5EF4-FFF2-40B4-BE49-F238E27FC236}">
                <a16:creationId xmlns:a16="http://schemas.microsoft.com/office/drawing/2014/main" id="{AD6CCC2A-623F-4FD2-81B8-C84A5E556F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92" y="686136"/>
            <a:ext cx="456042" cy="457200"/>
          </a:xfrm>
          <a:prstGeom prst="rect">
            <a:avLst/>
          </a:prstGeom>
        </p:spPr>
      </p:pic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3A81207B-86A2-4479-8429-AC0B31B3D0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239" y="660291"/>
            <a:ext cx="456042" cy="457200"/>
          </a:xfrm>
          <a:prstGeom prst="rect">
            <a:avLst/>
          </a:prstGeom>
        </p:spPr>
      </p:pic>
      <p:pic>
        <p:nvPicPr>
          <p:cNvPr id="45" name="Picture 44" descr="Icon&#10;&#10;Description automatically generated">
            <a:extLst>
              <a:ext uri="{FF2B5EF4-FFF2-40B4-BE49-F238E27FC236}">
                <a16:creationId xmlns:a16="http://schemas.microsoft.com/office/drawing/2014/main" id="{B9C34C9A-ABD2-4663-81B3-82A1270422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786" y="660291"/>
            <a:ext cx="456041" cy="457200"/>
          </a:xfrm>
          <a:prstGeom prst="rect">
            <a:avLst/>
          </a:prstGeom>
        </p:spPr>
      </p:pic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1535178F-60E5-45ED-B428-B09E0F00E6E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033" y="686136"/>
            <a:ext cx="417920" cy="457200"/>
          </a:xfrm>
          <a:prstGeom prst="rect">
            <a:avLst/>
          </a:prstGeom>
        </p:spPr>
      </p:pic>
      <p:pic>
        <p:nvPicPr>
          <p:cNvPr id="49" name="Picture 48" descr="A picture containing handwear&#10;&#10;Description automatically generated">
            <a:extLst>
              <a:ext uri="{FF2B5EF4-FFF2-40B4-BE49-F238E27FC236}">
                <a16:creationId xmlns:a16="http://schemas.microsoft.com/office/drawing/2014/main" id="{97D320C0-6A72-4877-A977-0787759A652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47" y="687729"/>
            <a:ext cx="457200" cy="457200"/>
          </a:xfrm>
          <a:prstGeom prst="rect">
            <a:avLst/>
          </a:prstGeom>
        </p:spPr>
      </p:pic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8F9C9BA9-CCF9-4C05-8945-26A9CDA7B42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513" y="2518878"/>
            <a:ext cx="457200" cy="457200"/>
          </a:xfrm>
          <a:prstGeom prst="rect">
            <a:avLst/>
          </a:prstGeom>
        </p:spPr>
      </p:pic>
      <p:pic>
        <p:nvPicPr>
          <p:cNvPr id="53" name="Picture 52" descr="Icon&#10;&#10;Description automatically generated with medium confidence">
            <a:extLst>
              <a:ext uri="{FF2B5EF4-FFF2-40B4-BE49-F238E27FC236}">
                <a16:creationId xmlns:a16="http://schemas.microsoft.com/office/drawing/2014/main" id="{7054BE2C-3E4C-4B5B-9169-F48C032DA7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450" y="1912023"/>
            <a:ext cx="457200" cy="458362"/>
          </a:xfrm>
          <a:prstGeom prst="rect">
            <a:avLst/>
          </a:prstGeom>
        </p:spPr>
      </p:pic>
      <p:pic>
        <p:nvPicPr>
          <p:cNvPr id="55" name="Picture 54" descr="A picture containing icon&#10;&#10;Description automatically generated">
            <a:extLst>
              <a:ext uri="{FF2B5EF4-FFF2-40B4-BE49-F238E27FC236}">
                <a16:creationId xmlns:a16="http://schemas.microsoft.com/office/drawing/2014/main" id="{69CC53A7-D45D-4AF2-93F7-99AE5F2E20A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044" y="2513102"/>
            <a:ext cx="457200" cy="458362"/>
          </a:xfrm>
          <a:prstGeom prst="rect">
            <a:avLst/>
          </a:prstGeom>
        </p:spPr>
      </p:pic>
      <p:pic>
        <p:nvPicPr>
          <p:cNvPr id="82" name="Picture 81" descr="Icon&#10;&#10;Description automatically generated">
            <a:extLst>
              <a:ext uri="{FF2B5EF4-FFF2-40B4-BE49-F238E27FC236}">
                <a16:creationId xmlns:a16="http://schemas.microsoft.com/office/drawing/2014/main" id="{24D662D9-B70E-4598-8BC0-45C60BE0CF4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076" y="1255622"/>
            <a:ext cx="457200" cy="457200"/>
          </a:xfrm>
          <a:prstGeom prst="rect">
            <a:avLst/>
          </a:prstGeom>
        </p:spPr>
      </p:pic>
      <p:pic>
        <p:nvPicPr>
          <p:cNvPr id="57" name="Picture 56" descr="Icon&#10;&#10;Description automatically generated">
            <a:extLst>
              <a:ext uri="{FF2B5EF4-FFF2-40B4-BE49-F238E27FC236}">
                <a16:creationId xmlns:a16="http://schemas.microsoft.com/office/drawing/2014/main" id="{C8865203-909C-4D6B-9D32-DB23058107C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416" y="1250061"/>
            <a:ext cx="457200" cy="457200"/>
          </a:xfrm>
          <a:prstGeom prst="rect">
            <a:avLst/>
          </a:prstGeom>
        </p:spPr>
      </p:pic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1F8C3C4E-D9F2-4E33-B190-1C98D55B823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250" y="1213486"/>
            <a:ext cx="457200" cy="457200"/>
          </a:xfrm>
          <a:prstGeom prst="rect">
            <a:avLst/>
          </a:prstGeom>
        </p:spPr>
      </p:pic>
      <p:pic>
        <p:nvPicPr>
          <p:cNvPr id="61" name="Picture 60" descr="A picture containing text, vector graphics, silhouette&#10;&#10;Description automatically generated">
            <a:extLst>
              <a:ext uri="{FF2B5EF4-FFF2-40B4-BE49-F238E27FC236}">
                <a16:creationId xmlns:a16="http://schemas.microsoft.com/office/drawing/2014/main" id="{7F99B2F1-5E30-4CBC-BF96-51108F117F3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420" y="1909367"/>
            <a:ext cx="457200" cy="457200"/>
          </a:xfrm>
          <a:prstGeom prst="rect">
            <a:avLst/>
          </a:prstGeom>
        </p:spPr>
      </p:pic>
      <p:pic>
        <p:nvPicPr>
          <p:cNvPr id="63" name="Picture 62" descr="Icon&#10;&#10;Description automatically generated">
            <a:extLst>
              <a:ext uri="{FF2B5EF4-FFF2-40B4-BE49-F238E27FC236}">
                <a16:creationId xmlns:a16="http://schemas.microsoft.com/office/drawing/2014/main" id="{0FB45D41-149B-4B17-9DA7-CA5E73B5311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398" y="611733"/>
            <a:ext cx="457200" cy="457200"/>
          </a:xfrm>
          <a:prstGeom prst="rect">
            <a:avLst/>
          </a:prstGeom>
        </p:spPr>
      </p:pic>
      <p:pic>
        <p:nvPicPr>
          <p:cNvPr id="65" name="Picture 64" descr="A close-up of a person's head&#10;&#10;Description automatically generated with low confidence">
            <a:extLst>
              <a:ext uri="{FF2B5EF4-FFF2-40B4-BE49-F238E27FC236}">
                <a16:creationId xmlns:a16="http://schemas.microsoft.com/office/drawing/2014/main" id="{1BF2C1FC-166A-4153-BED9-F7E7F202D47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540" y="1321042"/>
            <a:ext cx="397111" cy="397111"/>
          </a:xfrm>
          <a:prstGeom prst="rect">
            <a:avLst/>
          </a:prstGeom>
        </p:spPr>
      </p:pic>
      <p:pic>
        <p:nvPicPr>
          <p:cNvPr id="67" name="Picture 66" descr="Icon&#10;&#10;Description automatically generated">
            <a:extLst>
              <a:ext uri="{FF2B5EF4-FFF2-40B4-BE49-F238E27FC236}">
                <a16:creationId xmlns:a16="http://schemas.microsoft.com/office/drawing/2014/main" id="{D2591F5E-D344-41C8-BB6D-691D7542396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064" y="1274935"/>
            <a:ext cx="475488" cy="475488"/>
          </a:xfrm>
          <a:prstGeom prst="rect">
            <a:avLst/>
          </a:prstGeom>
        </p:spPr>
      </p:pic>
      <p:pic>
        <p:nvPicPr>
          <p:cNvPr id="71" name="Picture 70" descr="Icon&#10;&#10;Description automatically generated">
            <a:extLst>
              <a:ext uri="{FF2B5EF4-FFF2-40B4-BE49-F238E27FC236}">
                <a16:creationId xmlns:a16="http://schemas.microsoft.com/office/drawing/2014/main" id="{2207353D-ABF3-4272-955A-C28410A45B5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214" y="1267817"/>
            <a:ext cx="457200" cy="458361"/>
          </a:xfrm>
          <a:prstGeom prst="rect">
            <a:avLst/>
          </a:prstGeom>
        </p:spPr>
      </p:pic>
      <p:pic>
        <p:nvPicPr>
          <p:cNvPr id="75" name="Picture 74" descr="Icon&#10;&#10;Description automatically generated">
            <a:extLst>
              <a:ext uri="{FF2B5EF4-FFF2-40B4-BE49-F238E27FC236}">
                <a16:creationId xmlns:a16="http://schemas.microsoft.com/office/drawing/2014/main" id="{FC6DE9FA-C06E-44CA-B83C-952FF3F4BD0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073" y="1253278"/>
            <a:ext cx="520492" cy="521814"/>
          </a:xfrm>
          <a:prstGeom prst="rect">
            <a:avLst/>
          </a:prstGeom>
        </p:spPr>
      </p:pic>
      <p:pic>
        <p:nvPicPr>
          <p:cNvPr id="78" name="Picture 77" descr="Icon&#10;&#10;Description automatically generated">
            <a:extLst>
              <a:ext uri="{FF2B5EF4-FFF2-40B4-BE49-F238E27FC236}">
                <a16:creationId xmlns:a16="http://schemas.microsoft.com/office/drawing/2014/main" id="{8E10AA58-2CD8-42B7-8E72-178ABEAC7FC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773" y="611733"/>
            <a:ext cx="457200" cy="457200"/>
          </a:xfrm>
          <a:prstGeom prst="rect">
            <a:avLst/>
          </a:prstGeom>
        </p:spPr>
      </p:pic>
      <p:pic>
        <p:nvPicPr>
          <p:cNvPr id="84" name="Picture 83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C7E0C46-8D83-4D15-9346-19EF637C35C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098" y="1901952"/>
            <a:ext cx="457200" cy="457200"/>
          </a:xfrm>
          <a:prstGeom prst="rect">
            <a:avLst/>
          </a:prstGeom>
        </p:spPr>
      </p:pic>
      <p:pic>
        <p:nvPicPr>
          <p:cNvPr id="88" name="Picture 87" descr="Icon&#10;&#10;Description automatically generated">
            <a:extLst>
              <a:ext uri="{FF2B5EF4-FFF2-40B4-BE49-F238E27FC236}">
                <a16:creationId xmlns:a16="http://schemas.microsoft.com/office/drawing/2014/main" id="{5904BD41-D144-4392-BF2F-8B1E2D60EAB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513" y="1894114"/>
            <a:ext cx="454587" cy="454587"/>
          </a:xfrm>
          <a:prstGeom prst="rect">
            <a:avLst/>
          </a:prstGeom>
        </p:spPr>
      </p:pic>
      <p:pic>
        <p:nvPicPr>
          <p:cNvPr id="92" name="Picture 91" descr="Icon&#10;&#10;Description automatically generated">
            <a:extLst>
              <a:ext uri="{FF2B5EF4-FFF2-40B4-BE49-F238E27FC236}">
                <a16:creationId xmlns:a16="http://schemas.microsoft.com/office/drawing/2014/main" id="{B9379D89-CFB1-43CB-B445-E6300CA1770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480" y="1901952"/>
            <a:ext cx="449362" cy="449362"/>
          </a:xfrm>
          <a:prstGeom prst="rect">
            <a:avLst/>
          </a:prstGeom>
        </p:spPr>
      </p:pic>
      <p:pic>
        <p:nvPicPr>
          <p:cNvPr id="102" name="Picture 101" descr="A picture containing silhouette, arch, vector graphics&#10;&#10;Description automatically generated">
            <a:extLst>
              <a:ext uri="{FF2B5EF4-FFF2-40B4-BE49-F238E27FC236}">
                <a16:creationId xmlns:a16="http://schemas.microsoft.com/office/drawing/2014/main" id="{53A84392-8BA4-49BF-9988-4BB1FF2CBDD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616" y="1885489"/>
            <a:ext cx="457200" cy="457200"/>
          </a:xfrm>
          <a:prstGeom prst="rect">
            <a:avLst/>
          </a:prstGeom>
        </p:spPr>
      </p:pic>
      <p:pic>
        <p:nvPicPr>
          <p:cNvPr id="106" name="Picture 105" descr="Shape&#10;&#10;Description automatically generated">
            <a:extLst>
              <a:ext uri="{FF2B5EF4-FFF2-40B4-BE49-F238E27FC236}">
                <a16:creationId xmlns:a16="http://schemas.microsoft.com/office/drawing/2014/main" id="{82D92A47-E029-4570-8900-ED5D27192F8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316" y="1894114"/>
            <a:ext cx="457200" cy="457200"/>
          </a:xfrm>
          <a:prstGeom prst="rect">
            <a:avLst/>
          </a:prstGeom>
        </p:spPr>
      </p:pic>
      <p:pic>
        <p:nvPicPr>
          <p:cNvPr id="123" name="Picture 122" descr="Icon&#10;&#10;Description automatically generated">
            <a:extLst>
              <a:ext uri="{FF2B5EF4-FFF2-40B4-BE49-F238E27FC236}">
                <a16:creationId xmlns:a16="http://schemas.microsoft.com/office/drawing/2014/main" id="{9D0DF3A8-457C-4CD1-9296-F8FA096626D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473" y="1840957"/>
            <a:ext cx="457200" cy="457200"/>
          </a:xfrm>
          <a:prstGeom prst="rect">
            <a:avLst/>
          </a:prstGeom>
        </p:spPr>
      </p:pic>
      <p:pic>
        <p:nvPicPr>
          <p:cNvPr id="125" name="Picture 124" descr="Logo&#10;&#10;Description automatically generated">
            <a:extLst>
              <a:ext uri="{FF2B5EF4-FFF2-40B4-BE49-F238E27FC236}">
                <a16:creationId xmlns:a16="http://schemas.microsoft.com/office/drawing/2014/main" id="{76B56FD7-D631-4661-802A-3F8C267AF8B5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146" y="1854495"/>
            <a:ext cx="487019" cy="487019"/>
          </a:xfrm>
          <a:prstGeom prst="rect">
            <a:avLst/>
          </a:prstGeom>
        </p:spPr>
      </p:pic>
      <p:pic>
        <p:nvPicPr>
          <p:cNvPr id="129" name="Picture 128" descr="Icon&#10;&#10;Description automatically generated">
            <a:extLst>
              <a:ext uri="{FF2B5EF4-FFF2-40B4-BE49-F238E27FC236}">
                <a16:creationId xmlns:a16="http://schemas.microsoft.com/office/drawing/2014/main" id="{3C7D781C-C102-46FB-81C1-9D15004CE4E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683" y="2524138"/>
            <a:ext cx="427376" cy="428462"/>
          </a:xfrm>
          <a:prstGeom prst="rect">
            <a:avLst/>
          </a:prstGeom>
        </p:spPr>
      </p:pic>
      <p:pic>
        <p:nvPicPr>
          <p:cNvPr id="131" name="Picture 130" descr="Icon&#10;&#10;Description automatically generated">
            <a:extLst>
              <a:ext uri="{FF2B5EF4-FFF2-40B4-BE49-F238E27FC236}">
                <a16:creationId xmlns:a16="http://schemas.microsoft.com/office/drawing/2014/main" id="{2A13AF70-1DD4-475E-A2B6-0B2B169359B5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45" y="2524138"/>
            <a:ext cx="427376" cy="428462"/>
          </a:xfrm>
          <a:prstGeom prst="rect">
            <a:avLst/>
          </a:prstGeom>
        </p:spPr>
      </p:pic>
      <p:pic>
        <p:nvPicPr>
          <p:cNvPr id="137" name="Picture 136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F0DAF87-B393-478B-B6A0-6D110307EC1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954" y="1255025"/>
            <a:ext cx="483946" cy="483946"/>
          </a:xfrm>
          <a:prstGeom prst="rect">
            <a:avLst/>
          </a:prstGeom>
        </p:spPr>
      </p:pic>
      <p:pic>
        <p:nvPicPr>
          <p:cNvPr id="148" name="Picture 147" descr="Icon&#10;&#10;Description automatically generated">
            <a:extLst>
              <a:ext uri="{FF2B5EF4-FFF2-40B4-BE49-F238E27FC236}">
                <a16:creationId xmlns:a16="http://schemas.microsoft.com/office/drawing/2014/main" id="{5A7915DB-44C8-4BD6-BB94-C226DA53E88D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497" y="2469184"/>
            <a:ext cx="482385" cy="483610"/>
          </a:xfrm>
          <a:prstGeom prst="rect">
            <a:avLst/>
          </a:prstGeom>
        </p:spPr>
      </p:pic>
      <p:pic>
        <p:nvPicPr>
          <p:cNvPr id="150" name="Picture 149" descr="A picture containing invertebrate, coelenterate, coral, hydrozoan&#10;&#10;Description automatically generated">
            <a:extLst>
              <a:ext uri="{FF2B5EF4-FFF2-40B4-BE49-F238E27FC236}">
                <a16:creationId xmlns:a16="http://schemas.microsoft.com/office/drawing/2014/main" id="{4C95F6C6-C449-4C7D-870B-B21E39F9BE9E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924" y="2469183"/>
            <a:ext cx="457200" cy="458361"/>
          </a:xfrm>
          <a:prstGeom prst="rect">
            <a:avLst/>
          </a:prstGeom>
        </p:spPr>
      </p:pic>
      <p:pic>
        <p:nvPicPr>
          <p:cNvPr id="152" name="Picture 151" descr="A picture containing invertebrate&#10;&#10;Description automatically generated">
            <a:extLst>
              <a:ext uri="{FF2B5EF4-FFF2-40B4-BE49-F238E27FC236}">
                <a16:creationId xmlns:a16="http://schemas.microsoft.com/office/drawing/2014/main" id="{89636797-7639-4BD0-A17C-7C1A50B20899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538" y="2462676"/>
            <a:ext cx="457200" cy="45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78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feld 45">
            <a:extLst>
              <a:ext uri="{FF2B5EF4-FFF2-40B4-BE49-F238E27FC236}">
                <a16:creationId xmlns:a16="http://schemas.microsoft.com/office/drawing/2014/main" id="{5C09F229-7890-4B77-8051-F796804DB14C}"/>
              </a:ext>
            </a:extLst>
          </p:cNvPr>
          <p:cNvSpPr txBox="1"/>
          <p:nvPr/>
        </p:nvSpPr>
        <p:spPr>
          <a:xfrm>
            <a:off x="228684" y="166180"/>
            <a:ext cx="2587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  <a:latin typeface="Thieme Argo 2011 Medium" pitchFamily="2" charset="0"/>
              </a:rPr>
              <a:t>Tools and Equipment</a:t>
            </a:r>
          </a:p>
          <a:p>
            <a:endParaRPr lang="de-DE" sz="1100" dirty="0">
              <a:solidFill>
                <a:schemeClr val="accent6"/>
              </a:solidFill>
              <a:latin typeface="Thieme Argo 2011 Light" pitchFamily="2" charset="0"/>
            </a:endParaRPr>
          </a:p>
          <a:p>
            <a:endParaRPr lang="de-DE" sz="1100" dirty="0">
              <a:solidFill>
                <a:schemeClr val="accent6"/>
              </a:solidFill>
              <a:latin typeface="Thieme Argo 2011 Medium" pitchFamily="2" charset="0"/>
            </a:endParaRPr>
          </a:p>
        </p:txBody>
      </p:sp>
      <p:sp>
        <p:nvSpPr>
          <p:cNvPr id="20" name="TextBox 66">
            <a:extLst>
              <a:ext uri="{FF2B5EF4-FFF2-40B4-BE49-F238E27FC236}">
                <a16:creationId xmlns:a16="http://schemas.microsoft.com/office/drawing/2014/main" id="{11C563FA-583E-476F-9111-F270745D0402}"/>
              </a:ext>
            </a:extLst>
          </p:cNvPr>
          <p:cNvSpPr txBox="1"/>
          <p:nvPr/>
        </p:nvSpPr>
        <p:spPr>
          <a:xfrm rot="16200000">
            <a:off x="-809636" y="1808876"/>
            <a:ext cx="2816652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edical Icons" pitchFamily="2" charset="0"/>
              </a:rPr>
              <a:t>Copy from this slide 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C5B1962-3C88-46F8-A92B-116AF3B92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184" y="671592"/>
            <a:ext cx="457200" cy="45720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BD637BEB-2E4F-49C4-9B91-791BE5715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17" y="679651"/>
            <a:ext cx="457200" cy="45720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2F030993-1592-4D17-82E1-8031AAC620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659" y="679651"/>
            <a:ext cx="456042" cy="457200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4DBF1D4D-775D-4D23-BE1F-65D9E30299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191" y="679651"/>
            <a:ext cx="457200" cy="4572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1E70637-575F-455C-9FF4-F754E1E69F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148" y="1288090"/>
            <a:ext cx="457200" cy="457200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DEE5E6F-0E20-4B3A-BF9E-4ACB3A4618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606" y="1288090"/>
            <a:ext cx="457200" cy="457200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85E165B-8061-41F6-BDBF-D2C49C431A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010" y="1288090"/>
            <a:ext cx="456042" cy="4572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D061DD0-348F-4FA8-B87B-8C3FD6DFDE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323" y="1270576"/>
            <a:ext cx="457200" cy="45720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4D804D9A-D5B1-404E-9C8D-0980BCC86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683" y="1896529"/>
            <a:ext cx="457200" cy="457200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3B7C932D-03D5-4FCA-947A-251C6DC262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640" y="1293753"/>
            <a:ext cx="457200" cy="457200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22172A37-B6F2-4C37-812A-B1B425099D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844" y="679651"/>
            <a:ext cx="457200" cy="457200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B888EA3E-4916-4EB9-92F9-D5AFA2B8EC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630" y="1288090"/>
            <a:ext cx="457200" cy="45720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E10B3F79-CAE1-4FF7-A43E-693EFF2BDCC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51" y="1316290"/>
            <a:ext cx="456041" cy="457200"/>
          </a:xfrm>
          <a:prstGeom prst="rect">
            <a:avLst/>
          </a:prstGeom>
        </p:spPr>
      </p:pic>
      <p:pic>
        <p:nvPicPr>
          <p:cNvPr id="225" name="Picture 224" descr="Icon&#10;&#10;Description automatically generated">
            <a:extLst>
              <a:ext uri="{FF2B5EF4-FFF2-40B4-BE49-F238E27FC236}">
                <a16:creationId xmlns:a16="http://schemas.microsoft.com/office/drawing/2014/main" id="{9EDC2222-5212-4E16-A387-E88FB4298E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440" y="1896529"/>
            <a:ext cx="456041" cy="457200"/>
          </a:xfrm>
          <a:prstGeom prst="rect">
            <a:avLst/>
          </a:prstGeom>
        </p:spPr>
      </p:pic>
      <p:pic>
        <p:nvPicPr>
          <p:cNvPr id="230" name="Picture 229" descr="Icon&#10;&#10;Description automatically generated">
            <a:extLst>
              <a:ext uri="{FF2B5EF4-FFF2-40B4-BE49-F238E27FC236}">
                <a16:creationId xmlns:a16="http://schemas.microsoft.com/office/drawing/2014/main" id="{EC795F5F-EC4A-4759-A093-843C06D270A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778" y="1272254"/>
            <a:ext cx="456042" cy="457200"/>
          </a:xfrm>
          <a:prstGeom prst="rect">
            <a:avLst/>
          </a:prstGeom>
        </p:spPr>
      </p:pic>
      <p:pic>
        <p:nvPicPr>
          <p:cNvPr id="232" name="Picture 231" descr="Icon&#10;&#10;Description automatically generated">
            <a:extLst>
              <a:ext uri="{FF2B5EF4-FFF2-40B4-BE49-F238E27FC236}">
                <a16:creationId xmlns:a16="http://schemas.microsoft.com/office/drawing/2014/main" id="{D8B51FED-9868-46A7-A953-F1C10483260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50" y="679651"/>
            <a:ext cx="456042" cy="457200"/>
          </a:xfrm>
          <a:prstGeom prst="rect">
            <a:avLst/>
          </a:prstGeom>
        </p:spPr>
      </p:pic>
      <p:pic>
        <p:nvPicPr>
          <p:cNvPr id="234" name="Picture 233" descr="Icon&#10;&#10;Description automatically generated">
            <a:extLst>
              <a:ext uri="{FF2B5EF4-FFF2-40B4-BE49-F238E27FC236}">
                <a16:creationId xmlns:a16="http://schemas.microsoft.com/office/drawing/2014/main" id="{DC36B23B-1B14-423C-8ED9-5FEB75EAA61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875" y="671592"/>
            <a:ext cx="457200" cy="457200"/>
          </a:xfrm>
          <a:prstGeom prst="rect">
            <a:avLst/>
          </a:prstGeom>
        </p:spPr>
      </p:pic>
      <p:pic>
        <p:nvPicPr>
          <p:cNvPr id="236" name="Picture 235" descr="Icon&#10;&#10;Description automatically generated">
            <a:extLst>
              <a:ext uri="{FF2B5EF4-FFF2-40B4-BE49-F238E27FC236}">
                <a16:creationId xmlns:a16="http://schemas.microsoft.com/office/drawing/2014/main" id="{078C265B-0C4F-474A-B95D-314CB6C1EB7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25" y="671592"/>
            <a:ext cx="470958" cy="457200"/>
          </a:xfrm>
          <a:prstGeom prst="rect">
            <a:avLst/>
          </a:prstGeom>
        </p:spPr>
      </p:pic>
      <p:pic>
        <p:nvPicPr>
          <p:cNvPr id="238" name="Picture 237" descr="A picture containing text&#10;&#10;Description automatically generated">
            <a:extLst>
              <a:ext uri="{FF2B5EF4-FFF2-40B4-BE49-F238E27FC236}">
                <a16:creationId xmlns:a16="http://schemas.microsoft.com/office/drawing/2014/main" id="{60569BE0-51E2-46F6-9887-5BC466A9FC9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192" y="1288090"/>
            <a:ext cx="457200" cy="457200"/>
          </a:xfrm>
          <a:prstGeom prst="rect">
            <a:avLst/>
          </a:prstGeom>
        </p:spPr>
      </p:pic>
      <p:pic>
        <p:nvPicPr>
          <p:cNvPr id="240" name="Picture 239" descr="Icon&#10;&#10;Description automatically generated">
            <a:extLst>
              <a:ext uri="{FF2B5EF4-FFF2-40B4-BE49-F238E27FC236}">
                <a16:creationId xmlns:a16="http://schemas.microsoft.com/office/drawing/2014/main" id="{7A83F0F7-065E-4DB5-B925-E2A1FCA384E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191" y="1288090"/>
            <a:ext cx="457200" cy="457200"/>
          </a:xfrm>
          <a:prstGeom prst="rect">
            <a:avLst/>
          </a:prstGeom>
        </p:spPr>
      </p:pic>
      <p:pic>
        <p:nvPicPr>
          <p:cNvPr id="61" name="Picture 60" descr="Icon&#10;&#10;Description automatically generated">
            <a:extLst>
              <a:ext uri="{FF2B5EF4-FFF2-40B4-BE49-F238E27FC236}">
                <a16:creationId xmlns:a16="http://schemas.microsoft.com/office/drawing/2014/main" id="{16E832BB-E791-4DC7-8540-A668DDA4BFE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812" y="679651"/>
            <a:ext cx="456041" cy="457200"/>
          </a:xfrm>
          <a:prstGeom prst="rect">
            <a:avLst/>
          </a:prstGeom>
        </p:spPr>
      </p:pic>
      <p:pic>
        <p:nvPicPr>
          <p:cNvPr id="62" name="Picture 61" descr="Icon&#10;&#10;Description automatically generated">
            <a:extLst>
              <a:ext uri="{FF2B5EF4-FFF2-40B4-BE49-F238E27FC236}">
                <a16:creationId xmlns:a16="http://schemas.microsoft.com/office/drawing/2014/main" id="{42B09114-6F62-4AB3-A21D-F7630BAE116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228" y="67965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844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feld 45">
            <a:extLst>
              <a:ext uri="{FF2B5EF4-FFF2-40B4-BE49-F238E27FC236}">
                <a16:creationId xmlns:a16="http://schemas.microsoft.com/office/drawing/2014/main" id="{5C09F229-7890-4B77-8051-F796804DB14C}"/>
              </a:ext>
            </a:extLst>
          </p:cNvPr>
          <p:cNvSpPr txBox="1"/>
          <p:nvPr/>
        </p:nvSpPr>
        <p:spPr>
          <a:xfrm>
            <a:off x="228684" y="166180"/>
            <a:ext cx="2587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2"/>
                </a:solidFill>
                <a:latin typeface="Thieme Argo 2011 Medium" pitchFamily="2" charset="0"/>
              </a:rPr>
              <a:t>Tools and Equipment</a:t>
            </a:r>
          </a:p>
          <a:p>
            <a:endParaRPr lang="de-DE" sz="1100" dirty="0">
              <a:solidFill>
                <a:schemeClr val="accent6"/>
              </a:solidFill>
              <a:latin typeface="Thieme Argo 2011 Light" pitchFamily="2" charset="0"/>
            </a:endParaRPr>
          </a:p>
          <a:p>
            <a:endParaRPr lang="de-DE" sz="1100" dirty="0">
              <a:solidFill>
                <a:schemeClr val="accent6"/>
              </a:solidFill>
              <a:latin typeface="Thieme Argo 2011 Medium" pitchFamily="2" charset="0"/>
            </a:endParaRPr>
          </a:p>
        </p:txBody>
      </p:sp>
      <p:sp>
        <p:nvSpPr>
          <p:cNvPr id="20" name="TextBox 66">
            <a:extLst>
              <a:ext uri="{FF2B5EF4-FFF2-40B4-BE49-F238E27FC236}">
                <a16:creationId xmlns:a16="http://schemas.microsoft.com/office/drawing/2014/main" id="{11C563FA-583E-476F-9111-F270745D0402}"/>
              </a:ext>
            </a:extLst>
          </p:cNvPr>
          <p:cNvSpPr txBox="1"/>
          <p:nvPr/>
        </p:nvSpPr>
        <p:spPr>
          <a:xfrm rot="16200000">
            <a:off x="-809636" y="1808876"/>
            <a:ext cx="2816652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edical Icons" pitchFamily="2" charset="0"/>
              </a:rPr>
              <a:t>Copy from this slide </a:t>
            </a:r>
          </a:p>
        </p:txBody>
      </p:sp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FCC127A3-8157-478F-96C3-5953DB298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215" y="684917"/>
            <a:ext cx="457200" cy="457200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C0C94237-CF05-460C-8D51-ACD73D906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597" y="1285505"/>
            <a:ext cx="457200" cy="45720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C0C39C63-88BD-4445-AFE1-68FECDAF7E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015" y="1282847"/>
            <a:ext cx="457200" cy="45720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386EF4CC-82FE-48D2-AA19-2526EA0172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646" y="1282847"/>
            <a:ext cx="456041" cy="457200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76A66E8E-D51B-4A06-AED2-C1FC57F2E2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574" y="1282847"/>
            <a:ext cx="457200" cy="457200"/>
          </a:xfrm>
          <a:prstGeom prst="rect">
            <a:avLst/>
          </a:prstGeom>
        </p:spPr>
      </p:pic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180B7B9A-E972-4F8E-9268-16A8583EA1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597" y="1880649"/>
            <a:ext cx="457200" cy="457200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24F6D0B1-F1B6-421A-91EA-18F4E10931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129" y="1282847"/>
            <a:ext cx="457200" cy="457200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09EDFBEB-6A58-47C8-9FA7-1D4A6D71FA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965" y="684917"/>
            <a:ext cx="457200" cy="457200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D8204143-AF16-465C-A64B-6026D42750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836" y="1282847"/>
            <a:ext cx="457200" cy="457200"/>
          </a:xfrm>
          <a:prstGeom prst="rect">
            <a:avLst/>
          </a:prstGeom>
        </p:spPr>
      </p:pic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F19D1FE2-E81A-407F-93B5-B4288480E0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777" y="1287079"/>
            <a:ext cx="456041" cy="457200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0D1874BA-0447-405F-944D-1DC8EEA78D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56" y="1880649"/>
            <a:ext cx="456041" cy="457200"/>
          </a:xfrm>
          <a:prstGeom prst="rect">
            <a:avLst/>
          </a:prstGeom>
        </p:spPr>
      </p:pic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940035E1-8213-46B6-A4D5-7E53F81257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53" y="1282847"/>
            <a:ext cx="456041" cy="457200"/>
          </a:xfrm>
          <a:prstGeom prst="rect">
            <a:avLst/>
          </a:prstGeom>
        </p:spPr>
      </p:pic>
      <p:pic>
        <p:nvPicPr>
          <p:cNvPr id="44" name="Picture 43" descr="Icon&#10;&#10;Description automatically generated">
            <a:extLst>
              <a:ext uri="{FF2B5EF4-FFF2-40B4-BE49-F238E27FC236}">
                <a16:creationId xmlns:a16="http://schemas.microsoft.com/office/drawing/2014/main" id="{2EF6EE55-23BF-4090-8627-3C3B839AE36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573" y="704507"/>
            <a:ext cx="456042" cy="457200"/>
          </a:xfrm>
          <a:prstGeom prst="rect">
            <a:avLst/>
          </a:prstGeom>
        </p:spPr>
      </p:pic>
      <p:pic>
        <p:nvPicPr>
          <p:cNvPr id="45" name="Picture 44" descr="Icon&#10;&#10;Description automatically generated">
            <a:extLst>
              <a:ext uri="{FF2B5EF4-FFF2-40B4-BE49-F238E27FC236}">
                <a16:creationId xmlns:a16="http://schemas.microsoft.com/office/drawing/2014/main" id="{1B407C0D-F4F9-4B12-9E2E-6EC40DA6A8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060" y="684917"/>
            <a:ext cx="457200" cy="457200"/>
          </a:xfrm>
          <a:prstGeom prst="rect">
            <a:avLst/>
          </a:prstGeom>
        </p:spPr>
      </p:pic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C6525DA4-8662-47EB-BB33-C2B831EF702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458" y="672748"/>
            <a:ext cx="470958" cy="457200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3CBE1389-F491-47E6-925B-68D3FA09607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335" y="1282847"/>
            <a:ext cx="457200" cy="457200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F1DCAB78-F1C5-46F1-AF1D-B88D56CA967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433" y="1282847"/>
            <a:ext cx="457200" cy="45720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A7FD0734-3332-4367-B107-FB39652A7E9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799" y="703455"/>
            <a:ext cx="457200" cy="457200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0C97BABD-9257-4C97-BD25-7C687BEC718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738" y="703455"/>
            <a:ext cx="456041" cy="45720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743E0727-2E80-412B-84C7-1A35CE87C30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842" y="703455"/>
            <a:ext cx="457200" cy="457200"/>
          </a:xfrm>
          <a:prstGeom prst="rect">
            <a:avLst/>
          </a:prstGeom>
        </p:spPr>
      </p:pic>
      <p:pic>
        <p:nvPicPr>
          <p:cNvPr id="227" name="Picture 226" descr="A picture containing text, weapon&#10;&#10;Description automatically generated">
            <a:extLst>
              <a:ext uri="{FF2B5EF4-FFF2-40B4-BE49-F238E27FC236}">
                <a16:creationId xmlns:a16="http://schemas.microsoft.com/office/drawing/2014/main" id="{C79BB0B2-AE63-419F-A406-30AD0759899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329" y="703455"/>
            <a:ext cx="457200" cy="4572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C2A64A5-5944-4E82-983E-5244CE4E3C8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223" y="703455"/>
            <a:ext cx="45604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34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06880" y="937260"/>
            <a:ext cx="96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feld 120">
            <a:extLst>
              <a:ext uri="{FF2B5EF4-FFF2-40B4-BE49-F238E27FC236}">
                <a16:creationId xmlns:a16="http://schemas.microsoft.com/office/drawing/2014/main" id="{C51BE6D2-48FE-4570-8AEB-692CE51A8C21}"/>
              </a:ext>
            </a:extLst>
          </p:cNvPr>
          <p:cNvSpPr txBox="1"/>
          <p:nvPr/>
        </p:nvSpPr>
        <p:spPr>
          <a:xfrm>
            <a:off x="196606" y="458465"/>
            <a:ext cx="430581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hieme Argo 2011 Medium" pitchFamily="2" charset="0"/>
              </a:rPr>
              <a:t>Medical Icons Font</a:t>
            </a:r>
            <a:endParaRPr lang="de-DE" sz="1100" dirty="0">
              <a:solidFill>
                <a:schemeClr val="bg1">
                  <a:lumMod val="65000"/>
                </a:schemeClr>
              </a:solidFill>
              <a:latin typeface="Thieme Argo 2011 Light" pitchFamily="2" charset="0"/>
            </a:endParaRPr>
          </a:p>
          <a:p>
            <a:endParaRPr lang="de-DE" sz="1100" dirty="0">
              <a:latin typeface="Thieme Argo 2011 Medium" pitchFamily="2" charset="0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02F8829-13E7-4F55-A62B-6F98A9391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577" y="593144"/>
            <a:ext cx="3431074" cy="24445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B3A515F-840F-4082-B777-7B5E711A7D8B}"/>
              </a:ext>
            </a:extLst>
          </p:cNvPr>
          <p:cNvSpPr/>
          <p:nvPr/>
        </p:nvSpPr>
        <p:spPr>
          <a:xfrm>
            <a:off x="576469" y="1121926"/>
            <a:ext cx="41247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latin typeface="Thieme Argo 2011 Light" pitchFamily="2" charset="0"/>
              </a:rPr>
              <a:t>The </a:t>
            </a:r>
            <a:r>
              <a:rPr lang="de-DE" sz="1600" dirty="0" err="1">
                <a:latin typeface="Thieme Argo 2011 Light" pitchFamily="2" charset="0"/>
              </a:rPr>
              <a:t>font</a:t>
            </a:r>
            <a:r>
              <a:rPr lang="de-DE" sz="1600" dirty="0">
                <a:latin typeface="Thieme Argo 2011 Light" pitchFamily="2" charset="0"/>
              </a:rPr>
              <a:t> "Medical Icons" </a:t>
            </a:r>
            <a:r>
              <a:rPr lang="de-DE" sz="1600" dirty="0" err="1">
                <a:latin typeface="Thieme Argo 2011 Light" pitchFamily="2" charset="0"/>
              </a:rPr>
              <a:t>offers</a:t>
            </a:r>
            <a:r>
              <a:rPr lang="de-DE" sz="1600" dirty="0">
                <a:latin typeface="Thieme Argo 2011 Light" pitchFamily="2" charset="0"/>
              </a:rPr>
              <a:t> a large </a:t>
            </a:r>
            <a:r>
              <a:rPr lang="de-DE" sz="1600" dirty="0" err="1">
                <a:latin typeface="Thieme Argo 2011 Light" pitchFamily="2" charset="0"/>
              </a:rPr>
              <a:t>number</a:t>
            </a:r>
            <a:r>
              <a:rPr lang="de-DE" sz="1600" dirty="0">
                <a:latin typeface="Thieme Argo 2011 Light" pitchFamily="2" charset="0"/>
              </a:rPr>
              <a:t> of </a:t>
            </a:r>
            <a:r>
              <a:rPr lang="de-DE" sz="1600" dirty="0" err="1">
                <a:latin typeface="Thieme Argo 2011 Light" pitchFamily="2" charset="0"/>
              </a:rPr>
              <a:t>medical</a:t>
            </a:r>
            <a:r>
              <a:rPr lang="de-DE" sz="1600" dirty="0">
                <a:latin typeface="Thieme Argo 2011 Light" pitchFamily="2" charset="0"/>
              </a:rPr>
              <a:t> </a:t>
            </a:r>
            <a:r>
              <a:rPr lang="de-DE" sz="1600" dirty="0" err="1">
                <a:latin typeface="Thieme Argo 2011 Light" pitchFamily="2" charset="0"/>
              </a:rPr>
              <a:t>icons</a:t>
            </a:r>
            <a:r>
              <a:rPr lang="de-DE" sz="1600" dirty="0">
                <a:latin typeface="Thieme Argo 2011 Light" pitchFamily="2" charset="0"/>
              </a:rPr>
              <a:t>. </a:t>
            </a:r>
          </a:p>
          <a:p>
            <a:endParaRPr lang="de-DE" sz="1600" dirty="0">
              <a:latin typeface="Thieme Argo 2011 Light" pitchFamily="2" charset="0"/>
            </a:endParaRPr>
          </a:p>
          <a:p>
            <a:r>
              <a:rPr lang="de-DE" sz="1600" dirty="0" err="1">
                <a:latin typeface="Thieme Argo 2011 Light" pitchFamily="2" charset="0"/>
              </a:rPr>
              <a:t>If</a:t>
            </a:r>
            <a:r>
              <a:rPr lang="de-DE" sz="1600" dirty="0">
                <a:latin typeface="Thieme Argo 2011 Light" pitchFamily="2" charset="0"/>
              </a:rPr>
              <a:t> </a:t>
            </a:r>
            <a:r>
              <a:rPr lang="de-DE" sz="1600" dirty="0" err="1">
                <a:latin typeface="Thieme Argo 2011 Light" pitchFamily="2" charset="0"/>
              </a:rPr>
              <a:t>the</a:t>
            </a:r>
            <a:r>
              <a:rPr lang="de-DE" sz="1600" dirty="0">
                <a:latin typeface="Thieme Argo 2011 Light" pitchFamily="2" charset="0"/>
              </a:rPr>
              <a:t> </a:t>
            </a:r>
            <a:r>
              <a:rPr lang="de-DE" sz="1600" dirty="0" err="1">
                <a:latin typeface="Thieme Argo 2011 Light" pitchFamily="2" charset="0"/>
              </a:rPr>
              <a:t>font</a:t>
            </a:r>
            <a:r>
              <a:rPr lang="de-DE" sz="1600" dirty="0">
                <a:latin typeface="Thieme Argo 2011 Light" pitchFamily="2" charset="0"/>
              </a:rPr>
              <a:t> </a:t>
            </a:r>
            <a:r>
              <a:rPr lang="de-DE" sz="1600" dirty="0" err="1">
                <a:latin typeface="Thieme Argo 2011 Light" pitchFamily="2" charset="0"/>
              </a:rPr>
              <a:t>does</a:t>
            </a:r>
            <a:r>
              <a:rPr lang="de-DE" sz="1600" dirty="0">
                <a:latin typeface="Thieme Argo 2011 Light" pitchFamily="2" charset="0"/>
              </a:rPr>
              <a:t> not </a:t>
            </a:r>
            <a:r>
              <a:rPr lang="de-DE" sz="1600" dirty="0" err="1">
                <a:latin typeface="Thieme Argo 2011 Light" pitchFamily="2" charset="0"/>
              </a:rPr>
              <a:t>display</a:t>
            </a:r>
            <a:r>
              <a:rPr lang="de-DE" sz="1600" dirty="0">
                <a:latin typeface="Thieme Argo 2011 Light" pitchFamily="2" charset="0"/>
              </a:rPr>
              <a:t>, </a:t>
            </a:r>
            <a:r>
              <a:rPr lang="de-DE" sz="1600" dirty="0" err="1">
                <a:latin typeface="Thieme Argo 2011 Light" pitchFamily="2" charset="0"/>
              </a:rPr>
              <a:t>you</a:t>
            </a:r>
            <a:r>
              <a:rPr lang="de-DE" sz="1600" dirty="0">
                <a:latin typeface="Thieme Argo 2011 Light" pitchFamily="2" charset="0"/>
              </a:rPr>
              <a:t> </a:t>
            </a:r>
            <a:r>
              <a:rPr lang="de-DE" sz="1600" dirty="0" err="1">
                <a:latin typeface="Thieme Argo 2011 Light" pitchFamily="2" charset="0"/>
              </a:rPr>
              <a:t>can</a:t>
            </a:r>
            <a:r>
              <a:rPr lang="de-DE" sz="1600" dirty="0">
                <a:latin typeface="Thieme Argo 2011 Light" pitchFamily="2" charset="0"/>
              </a:rPr>
              <a:t> </a:t>
            </a:r>
            <a:r>
              <a:rPr lang="de-DE" sz="1600" dirty="0" err="1">
                <a:latin typeface="Thieme Argo 2011 Light" pitchFamily="2" charset="0"/>
              </a:rPr>
              <a:t>download</a:t>
            </a:r>
            <a:r>
              <a:rPr lang="de-DE" sz="1600" dirty="0">
                <a:latin typeface="Thieme Argo 2011 Light" pitchFamily="2" charset="0"/>
              </a:rPr>
              <a:t> </a:t>
            </a:r>
            <a:r>
              <a:rPr lang="de-DE" sz="1600" dirty="0" err="1">
                <a:latin typeface="Thieme Argo 2011 Light" pitchFamily="2" charset="0"/>
              </a:rPr>
              <a:t>it</a:t>
            </a:r>
            <a:r>
              <a:rPr lang="de-DE" sz="1600" dirty="0">
                <a:latin typeface="Thieme Argo 2011 Light" pitchFamily="2" charset="0"/>
              </a:rPr>
              <a:t> </a:t>
            </a:r>
            <a:r>
              <a:rPr lang="en-US" sz="1600" u="sng" dirty="0">
                <a:solidFill>
                  <a:schemeClr val="accent2"/>
                </a:solidFill>
                <a:latin typeface="Thieme Argo 2011 Light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de-DE" sz="1600" dirty="0">
                <a:latin typeface="Thieme Argo 2011 Light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08262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20">
            <a:extLst>
              <a:ext uri="{FF2B5EF4-FFF2-40B4-BE49-F238E27FC236}">
                <a16:creationId xmlns:a16="http://schemas.microsoft.com/office/drawing/2014/main" id="{220811C4-C4E6-4B48-AFF6-26A9F08B043A}"/>
              </a:ext>
            </a:extLst>
          </p:cNvPr>
          <p:cNvSpPr txBox="1"/>
          <p:nvPr/>
        </p:nvSpPr>
        <p:spPr>
          <a:xfrm>
            <a:off x="271220" y="156336"/>
            <a:ext cx="8515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Graphical Abstract Instructions </a:t>
            </a:r>
            <a:r>
              <a:rPr lang="en-US" sz="2000" b="1" dirty="0">
                <a:latin typeface="Thieme Argo 2011 Medium" pitchFamily="2" charset="0"/>
              </a:rPr>
              <a:t>(2/4)</a:t>
            </a:r>
            <a:r>
              <a:rPr lang="en-US" sz="2000" b="1" dirty="0">
                <a:latin typeface="+mj-lt"/>
              </a:rPr>
              <a:t> </a:t>
            </a:r>
            <a:br>
              <a:rPr lang="en-US" sz="2000" b="1" dirty="0">
                <a:latin typeface="+mj-lt"/>
              </a:rPr>
            </a:br>
            <a:endParaRPr lang="en-US" sz="2000" b="1" dirty="0">
              <a:latin typeface="+mj-lt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3C26B62-DBB7-DA46-BF21-FA30F26BC67D}"/>
              </a:ext>
            </a:extLst>
          </p:cNvPr>
          <p:cNvSpPr txBox="1"/>
          <p:nvPr/>
        </p:nvSpPr>
        <p:spPr>
          <a:xfrm>
            <a:off x="271220" y="876073"/>
            <a:ext cx="831484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The graphical abstract should highlight the main findings of the study.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It should be easy to read and understand, the goal is for the reader to instantly grasp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a) what the study is about,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b) what was done,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c) what was found,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d) if appropriate, what it means.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It </a:t>
            </a:r>
            <a:r>
              <a:rPr lang="en-US" sz="1200" u="sng" dirty="0">
                <a:latin typeface="Thieme Argo 2011 Light" pitchFamily="2" charset="0"/>
              </a:rPr>
              <a:t>needs</a:t>
            </a:r>
            <a:r>
              <a:rPr lang="en-US" sz="1200" dirty="0">
                <a:latin typeface="Thieme Argo 2011 Light" pitchFamily="2" charset="0"/>
              </a:rPr>
              <a:t> to include a graph or figure (less preferred a table).</a:t>
            </a:r>
          </a:p>
        </p:txBody>
      </p:sp>
    </p:spTree>
    <p:extLst>
      <p:ext uri="{BB962C8B-B14F-4D97-AF65-F5344CB8AC3E}">
        <p14:creationId xmlns:p14="http://schemas.microsoft.com/office/powerpoint/2010/main" val="2259338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20">
            <a:extLst>
              <a:ext uri="{FF2B5EF4-FFF2-40B4-BE49-F238E27FC236}">
                <a16:creationId xmlns:a16="http://schemas.microsoft.com/office/drawing/2014/main" id="{220811C4-C4E6-4B48-AFF6-26A9F08B043A}"/>
              </a:ext>
            </a:extLst>
          </p:cNvPr>
          <p:cNvSpPr txBox="1"/>
          <p:nvPr/>
        </p:nvSpPr>
        <p:spPr>
          <a:xfrm>
            <a:off x="271220" y="156336"/>
            <a:ext cx="8515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Graphical Abstract Instructions (3/4)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3C26B62-DBB7-DA46-BF21-FA30F26BC67D}"/>
              </a:ext>
            </a:extLst>
          </p:cNvPr>
          <p:cNvSpPr txBox="1"/>
          <p:nvPr/>
        </p:nvSpPr>
        <p:spPr>
          <a:xfrm>
            <a:off x="271220" y="876073"/>
            <a:ext cx="4300780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u="sng" dirty="0">
                <a:latin typeface="Thieme Argo 2011 Light" pitchFamily="2" charset="0"/>
              </a:rPr>
              <a:t>Dos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Use a short title.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Minimize text, you may use bullet points.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Precision: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for &lt;10, use one decimal point (e.g., 5.3%)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for &gt;10, use full numbers (e.g., 65%)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C733032-964C-41E9-83F0-52A95AF089F6}"/>
              </a:ext>
            </a:extLst>
          </p:cNvPr>
          <p:cNvSpPr txBox="1"/>
          <p:nvPr/>
        </p:nvSpPr>
        <p:spPr>
          <a:xfrm>
            <a:off x="4572000" y="894999"/>
            <a:ext cx="430078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u="sng" dirty="0">
                <a:latin typeface="Thieme Argo 2011 Light" pitchFamily="2" charset="0"/>
              </a:rPr>
              <a:t>Don’ts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No need to use the same title as the paper.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Avoid full sentences.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Sub headers (e.g., Background, Methods, Results) are not needed.</a:t>
            </a:r>
          </a:p>
        </p:txBody>
      </p:sp>
    </p:spTree>
    <p:extLst>
      <p:ext uri="{BB962C8B-B14F-4D97-AF65-F5344CB8AC3E}">
        <p14:creationId xmlns:p14="http://schemas.microsoft.com/office/powerpoint/2010/main" val="2242679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20">
            <a:extLst>
              <a:ext uri="{FF2B5EF4-FFF2-40B4-BE49-F238E27FC236}">
                <a16:creationId xmlns:a16="http://schemas.microsoft.com/office/drawing/2014/main" id="{220811C4-C4E6-4B48-AFF6-26A9F08B043A}"/>
              </a:ext>
            </a:extLst>
          </p:cNvPr>
          <p:cNvSpPr txBox="1"/>
          <p:nvPr/>
        </p:nvSpPr>
        <p:spPr>
          <a:xfrm>
            <a:off x="271220" y="156336"/>
            <a:ext cx="8515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hieme Argo 2008 Medium" pitchFamily="2" charset="0"/>
              </a:rPr>
              <a:t>Graphical Abstract Instructions (4/4) </a:t>
            </a:r>
            <a:br>
              <a:rPr lang="en-US" sz="2000" b="1" dirty="0">
                <a:latin typeface="Thieme Argo 2008 Medium" pitchFamily="2" charset="0"/>
              </a:rPr>
            </a:br>
            <a:endParaRPr lang="en-US" sz="2000" b="1" dirty="0">
              <a:latin typeface="Thieme Argo 2008 Medium" pitchFamily="2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3C26B62-DBB7-DA46-BF21-FA30F26BC67D}"/>
              </a:ext>
            </a:extLst>
          </p:cNvPr>
          <p:cNvSpPr txBox="1"/>
          <p:nvPr/>
        </p:nvSpPr>
        <p:spPr>
          <a:xfrm>
            <a:off x="271220" y="818279"/>
            <a:ext cx="4300780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u="sng" dirty="0">
                <a:latin typeface="Thieme Argo 2011 Light" pitchFamily="2" charset="0"/>
              </a:rPr>
              <a:t>Methods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Include type and n of patients, intervention and comparison. If any of these aspects are clear from the results or summary statement, do not include in the methods.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It is strongly recommended to include an endoscopic image.</a:t>
            </a:r>
          </a:p>
          <a:p>
            <a:pPr>
              <a:spcAft>
                <a:spcPts val="600"/>
              </a:spcAft>
            </a:pPr>
            <a:r>
              <a:rPr lang="en-US" sz="1200" b="1" u="sng" dirty="0">
                <a:latin typeface="Thieme Argo 2011 Light" pitchFamily="2" charset="0"/>
              </a:rPr>
              <a:t>Summary Statement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If not apparent from the results, state main findings/conclusion.</a:t>
            </a:r>
          </a:p>
          <a:p>
            <a:pPr>
              <a:spcAft>
                <a:spcPts val="600"/>
              </a:spcAft>
            </a:pPr>
            <a:endParaRPr lang="en-US" sz="1200" b="1" dirty="0">
              <a:latin typeface="Thieme Argo 2011 Medium" pitchFamily="2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C733032-964C-41E9-83F0-52A95AF089F6}"/>
              </a:ext>
            </a:extLst>
          </p:cNvPr>
          <p:cNvSpPr txBox="1"/>
          <p:nvPr/>
        </p:nvSpPr>
        <p:spPr>
          <a:xfrm>
            <a:off x="4572000" y="818279"/>
            <a:ext cx="4300780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u="sng" dirty="0">
                <a:latin typeface="Thieme Argo 2011 Light" pitchFamily="2" charset="0"/>
              </a:rPr>
              <a:t>Results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Show the most important outcome/finding of the study.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Use a figure (preferred) or table.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Needs to be self-explanatory.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Make it easy to read (the idea is that the reader understand the results within seconds).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Include only the essential.</a:t>
            </a:r>
          </a:p>
        </p:txBody>
      </p:sp>
    </p:spTree>
    <p:extLst>
      <p:ext uri="{BB962C8B-B14F-4D97-AF65-F5344CB8AC3E}">
        <p14:creationId xmlns:p14="http://schemas.microsoft.com/office/powerpoint/2010/main" val="3003404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DFB7F7D-EF04-A246-9659-A583E83DC091}"/>
              </a:ext>
            </a:extLst>
          </p:cNvPr>
          <p:cNvSpPr txBox="1"/>
          <p:nvPr/>
        </p:nvSpPr>
        <p:spPr>
          <a:xfrm>
            <a:off x="809781" y="1899666"/>
            <a:ext cx="2888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Please use these colors </a:t>
            </a:r>
            <a:br>
              <a:rPr lang="en-US" sz="1200" dirty="0"/>
            </a:br>
            <a:r>
              <a:rPr lang="en-US" sz="1200" dirty="0"/>
              <a:t>(Theme Colors in Drawing Tools menu)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5C1F86-C377-9547-A4DC-F75C45DC7B8F}"/>
              </a:ext>
            </a:extLst>
          </p:cNvPr>
          <p:cNvSpPr txBox="1"/>
          <p:nvPr/>
        </p:nvSpPr>
        <p:spPr>
          <a:xfrm>
            <a:off x="809781" y="684628"/>
            <a:ext cx="7883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latin typeface="Thieme Argo 2011 Light" pitchFamily="2" charset="0"/>
              </a:defRPr>
            </a:lvl1pPr>
          </a:lstStyle>
          <a:p>
            <a:r>
              <a:rPr lang="en-US" dirty="0"/>
              <a:t>Title (short title of your manuscript must be included)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BF29DA-A0C0-1F41-A421-7047AAEAAA3B}"/>
              </a:ext>
            </a:extLst>
          </p:cNvPr>
          <p:cNvSpPr txBox="1"/>
          <p:nvPr/>
        </p:nvSpPr>
        <p:spPr>
          <a:xfrm>
            <a:off x="809781" y="1149372"/>
            <a:ext cx="7028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hieme Argo 2011 Light" pitchFamily="2" charset="0"/>
              </a:rPr>
              <a:t>Text (Thieme Argo 2011 Black 12 </a:t>
            </a:r>
            <a:r>
              <a:rPr lang="en-US" sz="1200" b="1" dirty="0" err="1">
                <a:latin typeface="Thieme Argo 2011 Light" pitchFamily="2" charset="0"/>
              </a:rPr>
              <a:t>pt</a:t>
            </a:r>
            <a:r>
              <a:rPr lang="en-US" sz="1200" b="1" dirty="0">
                <a:latin typeface="Thieme Argo 2011 Light" pitchFamily="2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343332-7684-9044-9F8D-7FC352C8A648}"/>
              </a:ext>
            </a:extLst>
          </p:cNvPr>
          <p:cNvSpPr txBox="1"/>
          <p:nvPr/>
        </p:nvSpPr>
        <p:spPr>
          <a:xfrm>
            <a:off x="809781" y="1570289"/>
            <a:ext cx="53180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hieme Argo 2011 Light" pitchFamily="2" charset="0"/>
              </a:rPr>
              <a:t>Legend in graph (Thieme Argo 2011 Light 10 </a:t>
            </a:r>
            <a:r>
              <a:rPr lang="en-US" sz="1050" dirty="0" err="1">
                <a:latin typeface="Thieme Argo 2011 Light" pitchFamily="2" charset="0"/>
              </a:rPr>
              <a:t>pt</a:t>
            </a:r>
            <a:r>
              <a:rPr lang="en-US" sz="1050" dirty="0">
                <a:latin typeface="Thieme Argo 2011 Light" pitchFamily="2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6A5880-81FF-7F45-BC54-DDC44C80FF9F}"/>
              </a:ext>
            </a:extLst>
          </p:cNvPr>
          <p:cNvSpPr txBox="1"/>
          <p:nvPr/>
        </p:nvSpPr>
        <p:spPr>
          <a:xfrm>
            <a:off x="4200165" y="1944314"/>
            <a:ext cx="2796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Please use this arrow (you may change size or </a:t>
            </a:r>
            <a:r>
              <a:rPr lang="en-US" sz="1200" dirty="0" err="1"/>
              <a:t>colour</a:t>
            </a:r>
            <a:r>
              <a:rPr lang="en-US" sz="1200" dirty="0"/>
              <a:t>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28B87FF-31D4-1F47-9164-A4786728F822}"/>
              </a:ext>
            </a:extLst>
          </p:cNvPr>
          <p:cNvCxnSpPr>
            <a:cxnSpLocks/>
          </p:cNvCxnSpPr>
          <p:nvPr/>
        </p:nvCxnSpPr>
        <p:spPr>
          <a:xfrm>
            <a:off x="4497690" y="2600034"/>
            <a:ext cx="1153055" cy="0"/>
          </a:xfrm>
          <a:prstGeom prst="straightConnector1">
            <a:avLst/>
          </a:prstGeom>
          <a:ln w="41275" cmpd="sng">
            <a:headEnd type="none" w="lg" len="med"/>
            <a:tailEnd type="stealth" w="lg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4">
            <a:extLst>
              <a:ext uri="{FF2B5EF4-FFF2-40B4-BE49-F238E27FC236}">
                <a16:creationId xmlns:a16="http://schemas.microsoft.com/office/drawing/2014/main" id="{2337A7CB-D83B-4013-A7BE-86ED91E0EAB7}"/>
              </a:ext>
            </a:extLst>
          </p:cNvPr>
          <p:cNvSpPr txBox="1"/>
          <p:nvPr/>
        </p:nvSpPr>
        <p:spPr>
          <a:xfrm>
            <a:off x="74674" y="112049"/>
            <a:ext cx="8925891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Please use slide 6 for your infographic, with the fonts, colors, and arrows shown below: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3B17E61-B2B9-44A8-9F07-60230B0204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621974"/>
              </p:ext>
            </p:extLst>
          </p:nvPr>
        </p:nvGraphicFramePr>
        <p:xfrm>
          <a:off x="1032681" y="2399803"/>
          <a:ext cx="722228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114">
                  <a:extLst>
                    <a:ext uri="{9D8B030D-6E8A-4147-A177-3AD203B41FA5}">
                      <a16:colId xmlns:a16="http://schemas.microsoft.com/office/drawing/2014/main" val="2973500430"/>
                    </a:ext>
                  </a:extLst>
                </a:gridCol>
                <a:gridCol w="361114">
                  <a:extLst>
                    <a:ext uri="{9D8B030D-6E8A-4147-A177-3AD203B41FA5}">
                      <a16:colId xmlns:a16="http://schemas.microsoft.com/office/drawing/2014/main" val="3896894493"/>
                    </a:ext>
                  </a:extLst>
                </a:gridCol>
              </a:tblGrid>
              <a:tr h="170635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b="1" dirty="0">
                          <a:solidFill>
                            <a:schemeClr val="accent1"/>
                          </a:solidFill>
                        </a:rPr>
                        <a:t>Text</a:t>
                      </a:r>
                      <a:endParaRPr lang="en-US" sz="5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1870891"/>
                  </a:ext>
                </a:extLst>
              </a:tr>
              <a:tr h="170635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b="1" dirty="0">
                          <a:solidFill>
                            <a:schemeClr val="accent2"/>
                          </a:solidFill>
                        </a:rPr>
                        <a:t>Text</a:t>
                      </a:r>
                      <a:endParaRPr lang="en-US" sz="200" b="1" dirty="0">
                        <a:solidFill>
                          <a:schemeClr val="accent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9453821"/>
                  </a:ext>
                </a:extLst>
              </a:tr>
              <a:tr h="170635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b="1" dirty="0">
                          <a:solidFill>
                            <a:schemeClr val="accent3"/>
                          </a:solidFill>
                        </a:rPr>
                        <a:t>Text</a:t>
                      </a:r>
                      <a:endParaRPr lang="en-US" sz="200" b="1" dirty="0">
                        <a:solidFill>
                          <a:schemeClr val="accent3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5843933"/>
                  </a:ext>
                </a:extLst>
              </a:tr>
              <a:tr h="170635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b="1" dirty="0">
                          <a:solidFill>
                            <a:schemeClr val="accent4"/>
                          </a:solidFill>
                        </a:rPr>
                        <a:t>Text</a:t>
                      </a:r>
                      <a:endParaRPr lang="en-US" sz="200" b="1" dirty="0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1196779"/>
                  </a:ext>
                </a:extLst>
              </a:tr>
              <a:tr h="170635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b="1" dirty="0">
                          <a:solidFill>
                            <a:schemeClr val="accent5"/>
                          </a:solidFill>
                        </a:rPr>
                        <a:t>Text</a:t>
                      </a:r>
                      <a:endParaRPr lang="en-US" sz="200" b="1" dirty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447121"/>
                  </a:ext>
                </a:extLst>
              </a:tr>
              <a:tr h="170635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b="1" dirty="0">
                          <a:solidFill>
                            <a:schemeClr val="accent6"/>
                          </a:solidFill>
                        </a:rPr>
                        <a:t>Text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6980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5275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4986DEB3-C257-4178-9F49-F8D521ECB88B}"/>
              </a:ext>
            </a:extLst>
          </p:cNvPr>
          <p:cNvSpPr txBox="1"/>
          <p:nvPr/>
        </p:nvSpPr>
        <p:spPr>
          <a:xfrm>
            <a:off x="2698819" y="982414"/>
            <a:ext cx="3581400" cy="18774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/>
              <a:t>Please</a:t>
            </a:r>
            <a:r>
              <a:rPr lang="de-DE" sz="1200" dirty="0"/>
              <a:t> </a:t>
            </a:r>
            <a:r>
              <a:rPr lang="de-DE" sz="1200" dirty="0" err="1"/>
              <a:t>use</a:t>
            </a:r>
            <a:r>
              <a:rPr lang="de-DE" sz="1200" dirty="0"/>
              <a:t> </a:t>
            </a:r>
            <a:r>
              <a:rPr lang="de-DE" sz="1200" dirty="0" err="1"/>
              <a:t>this</a:t>
            </a:r>
            <a:r>
              <a:rPr lang="de-DE" sz="1200" dirty="0"/>
              <a:t> </a:t>
            </a:r>
            <a:r>
              <a:rPr lang="de-DE" sz="1200" dirty="0" err="1"/>
              <a:t>slide</a:t>
            </a:r>
            <a:r>
              <a:rPr lang="de-DE" sz="1200" dirty="0"/>
              <a:t> </a:t>
            </a:r>
            <a:r>
              <a:rPr lang="de-DE" sz="1200" dirty="0" err="1"/>
              <a:t>for</a:t>
            </a:r>
            <a:r>
              <a:rPr lang="de-DE" sz="1200" dirty="0"/>
              <a:t> </a:t>
            </a:r>
            <a:r>
              <a:rPr lang="de-DE" sz="1200" dirty="0" err="1"/>
              <a:t>your</a:t>
            </a:r>
            <a:r>
              <a:rPr lang="de-DE" sz="1200" dirty="0"/>
              <a:t> </a:t>
            </a:r>
            <a:r>
              <a:rPr lang="de-DE" sz="1200" dirty="0" err="1"/>
              <a:t>Infographic</a:t>
            </a:r>
            <a:endParaRPr lang="de-DE" sz="1200" dirty="0"/>
          </a:p>
          <a:p>
            <a:pPr algn="ctr"/>
            <a:endParaRPr lang="de-DE" sz="1200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200" u="sng" dirty="0">
                <a:sym typeface="Wingdings" panose="05000000000000000000" pitchFamily="2" charset="2"/>
              </a:rPr>
              <a:t>ONLY </a:t>
            </a:r>
            <a:r>
              <a:rPr lang="de-DE" sz="1200" u="sng" dirty="0" err="1">
                <a:sym typeface="Wingdings" panose="05000000000000000000" pitchFamily="2" charset="2"/>
              </a:rPr>
              <a:t>use</a:t>
            </a:r>
            <a:r>
              <a:rPr lang="de-DE" sz="1200" u="sng" dirty="0">
                <a:sym typeface="Wingdings" panose="05000000000000000000" pitchFamily="2" charset="2"/>
              </a:rPr>
              <a:t> </a:t>
            </a:r>
            <a:r>
              <a:rPr lang="de-DE" sz="1200" u="sng" dirty="0" err="1">
                <a:sym typeface="Wingdings" panose="05000000000000000000" pitchFamily="2" charset="2"/>
              </a:rPr>
              <a:t>the</a:t>
            </a:r>
            <a:r>
              <a:rPr lang="de-DE" sz="1200" u="sng" dirty="0">
                <a:sym typeface="Wingdings" panose="05000000000000000000" pitchFamily="2" charset="2"/>
              </a:rPr>
              <a:t> </a:t>
            </a:r>
            <a:r>
              <a:rPr lang="de-DE" sz="1200" u="sng" dirty="0" err="1">
                <a:sym typeface="Wingdings" panose="05000000000000000000" pitchFamily="2" charset="2"/>
              </a:rPr>
              <a:t>fonts</a:t>
            </a:r>
            <a:r>
              <a:rPr lang="de-DE" sz="1200" u="sng" dirty="0">
                <a:sym typeface="Wingdings" panose="05000000000000000000" pitchFamily="2" charset="2"/>
              </a:rPr>
              <a:t> and </a:t>
            </a:r>
            <a:r>
              <a:rPr lang="de-DE" sz="1200" u="sng" dirty="0" err="1">
                <a:sym typeface="Wingdings" panose="05000000000000000000" pitchFamily="2" charset="2"/>
              </a:rPr>
              <a:t>colors</a:t>
            </a:r>
            <a:r>
              <a:rPr lang="de-DE" sz="1200" u="sng" dirty="0">
                <a:sym typeface="Wingdings" panose="05000000000000000000" pitchFamily="2" charset="2"/>
              </a:rPr>
              <a:t> </a:t>
            </a:r>
            <a:r>
              <a:rPr lang="de-DE" sz="1200" u="sng" dirty="0" err="1">
                <a:sym typeface="Wingdings" panose="05000000000000000000" pitchFamily="2" charset="2"/>
              </a:rPr>
              <a:t>shown</a:t>
            </a:r>
            <a:r>
              <a:rPr lang="de-DE" sz="1200" u="sng" dirty="0">
                <a:sym typeface="Wingdings" panose="05000000000000000000" pitchFamily="2" charset="2"/>
              </a:rPr>
              <a:t> on </a:t>
            </a:r>
            <a:r>
              <a:rPr lang="de-DE" sz="1200" u="sng" dirty="0" err="1">
                <a:sym typeface="Wingdings" panose="05000000000000000000" pitchFamily="2" charset="2"/>
              </a:rPr>
              <a:t>the</a:t>
            </a:r>
            <a:r>
              <a:rPr lang="de-DE" sz="1200" u="sng" dirty="0">
                <a:sym typeface="Wingdings" panose="05000000000000000000" pitchFamily="2" charset="2"/>
              </a:rPr>
              <a:t> </a:t>
            </a:r>
            <a:r>
              <a:rPr lang="de-DE" sz="1200" u="sng" dirty="0" err="1">
                <a:sym typeface="Wingdings" panose="05000000000000000000" pitchFamily="2" charset="2"/>
              </a:rPr>
              <a:t>previous</a:t>
            </a:r>
            <a:r>
              <a:rPr lang="de-DE" sz="1200" u="sng" dirty="0">
                <a:sym typeface="Wingdings" panose="05000000000000000000" pitchFamily="2" charset="2"/>
              </a:rPr>
              <a:t> </a:t>
            </a:r>
            <a:r>
              <a:rPr lang="de-DE" sz="1200" u="sng" dirty="0" err="1">
                <a:sym typeface="Wingdings" panose="05000000000000000000" pitchFamily="2" charset="2"/>
              </a:rPr>
              <a:t>slide</a:t>
            </a:r>
            <a:endParaRPr lang="de-DE" sz="1200" u="sng" dirty="0">
              <a:sym typeface="Wingdings" panose="05000000000000000000" pitchFamily="2" charset="2"/>
            </a:endParaRPr>
          </a:p>
          <a:p>
            <a:endParaRPr lang="de-DE" sz="1200" u="sng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200" dirty="0">
                <a:sym typeface="Wingdings" panose="05000000000000000000" pitchFamily="2" charset="2"/>
              </a:rPr>
              <a:t>Check </a:t>
            </a:r>
            <a:r>
              <a:rPr lang="de-DE" sz="1200" dirty="0" err="1">
                <a:sym typeface="Wingdings" panose="05000000000000000000" pitchFamily="2" charset="2"/>
              </a:rPr>
              <a:t>the</a:t>
            </a:r>
            <a:r>
              <a:rPr lang="de-DE" sz="1200" dirty="0">
                <a:sym typeface="Wingdings" panose="05000000000000000000" pitchFamily="2" charset="2"/>
              </a:rPr>
              <a:t> </a:t>
            </a:r>
            <a:r>
              <a:rPr lang="de-DE" sz="1200" dirty="0" err="1">
                <a:sym typeface="Wingdings" panose="05000000000000000000" pitchFamily="2" charset="2"/>
              </a:rPr>
              <a:t>following</a:t>
            </a:r>
            <a:r>
              <a:rPr lang="de-DE" sz="1200" dirty="0">
                <a:sym typeface="Wingdings" panose="05000000000000000000" pitchFamily="2" charset="2"/>
              </a:rPr>
              <a:t> </a:t>
            </a:r>
            <a:r>
              <a:rPr lang="de-DE" sz="1200" dirty="0" err="1">
                <a:sym typeface="Wingdings" panose="05000000000000000000" pitchFamily="2" charset="2"/>
              </a:rPr>
              <a:t>slides</a:t>
            </a:r>
            <a:r>
              <a:rPr lang="de-DE" sz="1200" dirty="0">
                <a:sym typeface="Wingdings" panose="05000000000000000000" pitchFamily="2" charset="2"/>
              </a:rPr>
              <a:t> for a </a:t>
            </a:r>
            <a:r>
              <a:rPr lang="de-DE" sz="1200" dirty="0" err="1">
                <a:sym typeface="Wingdings" panose="05000000000000000000" pitchFamily="2" charset="2"/>
              </a:rPr>
              <a:t>suggestion</a:t>
            </a:r>
            <a:r>
              <a:rPr lang="de-DE" sz="1200" dirty="0">
                <a:sym typeface="Wingdings" panose="05000000000000000000" pitchFamily="2" charset="2"/>
              </a:rPr>
              <a:t> on </a:t>
            </a:r>
            <a:r>
              <a:rPr lang="de-DE" sz="1200" dirty="0" err="1">
                <a:sym typeface="Wingdings" panose="05000000000000000000" pitchFamily="2" charset="2"/>
              </a:rPr>
              <a:t>how</a:t>
            </a:r>
            <a:r>
              <a:rPr lang="de-DE" sz="1200" dirty="0">
                <a:sym typeface="Wingdings" panose="05000000000000000000" pitchFamily="2" charset="2"/>
              </a:rPr>
              <a:t> </a:t>
            </a:r>
            <a:r>
              <a:rPr lang="de-DE" sz="1200" dirty="0" err="1">
                <a:sym typeface="Wingdings" panose="05000000000000000000" pitchFamily="2" charset="2"/>
              </a:rPr>
              <a:t>to</a:t>
            </a:r>
            <a:r>
              <a:rPr lang="de-DE" sz="1200" dirty="0">
                <a:sym typeface="Wingdings" panose="05000000000000000000" pitchFamily="2" charset="2"/>
              </a:rPr>
              <a:t> </a:t>
            </a:r>
            <a:r>
              <a:rPr lang="de-DE" sz="1200" dirty="0" err="1">
                <a:sym typeface="Wingdings" panose="05000000000000000000" pitchFamily="2" charset="2"/>
              </a:rPr>
              <a:t>structure</a:t>
            </a:r>
            <a:r>
              <a:rPr lang="de-DE" sz="1200" dirty="0">
                <a:sym typeface="Wingdings" panose="05000000000000000000" pitchFamily="2" charset="2"/>
              </a:rPr>
              <a:t> </a:t>
            </a:r>
            <a:r>
              <a:rPr lang="de-DE" sz="1200" dirty="0" err="1">
                <a:sym typeface="Wingdings" panose="05000000000000000000" pitchFamily="2" charset="2"/>
              </a:rPr>
              <a:t>your</a:t>
            </a:r>
            <a:r>
              <a:rPr lang="de-DE" sz="1200" dirty="0">
                <a:sym typeface="Wingdings" panose="05000000000000000000" pitchFamily="2" charset="2"/>
              </a:rPr>
              <a:t> </a:t>
            </a:r>
            <a:r>
              <a:rPr lang="de-DE" sz="1200" dirty="0" err="1">
                <a:sym typeface="Wingdings" panose="05000000000000000000" pitchFamily="2" charset="2"/>
              </a:rPr>
              <a:t>graphical</a:t>
            </a:r>
            <a:r>
              <a:rPr lang="de-DE" sz="1200" dirty="0">
                <a:sym typeface="Wingdings" panose="05000000000000000000" pitchFamily="2" charset="2"/>
              </a:rPr>
              <a:t> </a:t>
            </a:r>
            <a:r>
              <a:rPr lang="de-DE" sz="1200" dirty="0" err="1">
                <a:sym typeface="Wingdings" panose="05000000000000000000" pitchFamily="2" charset="2"/>
              </a:rPr>
              <a:t>abstract</a:t>
            </a:r>
            <a:r>
              <a:rPr lang="de-DE" sz="1200" dirty="0">
                <a:sym typeface="Wingdings" panose="05000000000000000000" pitchFamily="2" charset="2"/>
              </a:rPr>
              <a:t> in </a:t>
            </a:r>
            <a:r>
              <a:rPr lang="de-DE" sz="1200" dirty="0" err="1">
                <a:sym typeface="Wingdings" panose="05000000000000000000" pitchFamily="2" charset="2"/>
              </a:rPr>
              <a:t>case</a:t>
            </a:r>
            <a:r>
              <a:rPr lang="de-DE" sz="1200" dirty="0">
                <a:sym typeface="Wingdings" panose="05000000000000000000" pitchFamily="2" charset="2"/>
              </a:rPr>
              <a:t> of a RCT.</a:t>
            </a:r>
          </a:p>
          <a:p>
            <a:endParaRPr lang="de-DE" sz="1000" dirty="0">
              <a:sym typeface="Wingdings" panose="05000000000000000000" pitchFamily="2" charset="2"/>
            </a:endParaRPr>
          </a:p>
          <a:p>
            <a:pPr algn="r"/>
            <a:r>
              <a:rPr lang="de-DE" sz="1000" i="1" dirty="0" err="1">
                <a:sym typeface="Wingdings" panose="05000000000000000000" pitchFamily="2" charset="2"/>
              </a:rPr>
              <a:t>this</a:t>
            </a:r>
            <a:r>
              <a:rPr lang="de-DE" sz="1000" i="1" dirty="0">
                <a:sym typeface="Wingdings" panose="05000000000000000000" pitchFamily="2" charset="2"/>
              </a:rPr>
              <a:t> box </a:t>
            </a:r>
            <a:r>
              <a:rPr lang="de-DE" sz="1000" i="1" dirty="0" err="1">
                <a:sym typeface="Wingdings" panose="05000000000000000000" pitchFamily="2" charset="2"/>
              </a:rPr>
              <a:t>can</a:t>
            </a:r>
            <a:r>
              <a:rPr lang="de-DE" sz="1000" i="1" dirty="0">
                <a:sym typeface="Wingdings" panose="05000000000000000000" pitchFamily="2" charset="2"/>
              </a:rPr>
              <a:t> </a:t>
            </a:r>
            <a:r>
              <a:rPr lang="de-DE" sz="1000" i="1" dirty="0" err="1">
                <a:sym typeface="Wingdings" panose="05000000000000000000" pitchFamily="2" charset="2"/>
              </a:rPr>
              <a:t>be</a:t>
            </a:r>
            <a:r>
              <a:rPr lang="de-DE" sz="1000" i="1" dirty="0">
                <a:sym typeface="Wingdings" panose="05000000000000000000" pitchFamily="2" charset="2"/>
              </a:rPr>
              <a:t> </a:t>
            </a:r>
            <a:r>
              <a:rPr lang="de-DE" sz="1000" i="1" dirty="0" err="1">
                <a:sym typeface="Wingdings" panose="05000000000000000000" pitchFamily="2" charset="2"/>
              </a:rPr>
              <a:t>deleted</a:t>
            </a:r>
            <a:r>
              <a:rPr lang="de-DE" sz="1000" i="1" dirty="0">
                <a:sym typeface="Wingdings" panose="05000000000000000000" pitchFamily="2" charset="2"/>
              </a:rPr>
              <a:t> after </a:t>
            </a:r>
            <a:r>
              <a:rPr lang="de-DE" sz="1000" i="1" dirty="0" err="1">
                <a:sym typeface="Wingdings" panose="05000000000000000000" pitchFamily="2" charset="2"/>
              </a:rPr>
              <a:t>reading</a:t>
            </a:r>
            <a:endParaRPr lang="de-DE" sz="1000" i="1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F63AFB6-3CA6-F6D8-FDBE-08D90CD7C25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0"/>
            <a:ext cx="9144000" cy="598963"/>
          </a:xfrm>
          <a:prstGeom prst="rect">
            <a:avLst/>
          </a:prstGeom>
          <a:solidFill>
            <a:srgbClr val="A4D8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chemeClr val="tx1"/>
                </a:solidFill>
                <a:latin typeface="+mj-lt"/>
              </a:rPr>
              <a:t>[Enter title </a:t>
            </a:r>
            <a:r>
              <a:rPr lang="de-DE" sz="2000" b="1" dirty="0" err="1">
                <a:solidFill>
                  <a:schemeClr val="tx1"/>
                </a:solidFill>
                <a:latin typeface="+mj-lt"/>
              </a:rPr>
              <a:t>here</a:t>
            </a:r>
            <a:r>
              <a:rPr lang="de-DE" sz="2000" b="1" dirty="0">
                <a:solidFill>
                  <a:schemeClr val="tx1"/>
                </a:solidFill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678308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ACB09AF5-D844-C3A7-2E9D-0E433D1803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0"/>
            <a:ext cx="9144000" cy="598963"/>
          </a:xfrm>
          <a:prstGeom prst="rect">
            <a:avLst/>
          </a:prstGeom>
          <a:solidFill>
            <a:srgbClr val="A4D8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chemeClr val="tx1"/>
                </a:solidFill>
                <a:latin typeface="+mj-lt"/>
              </a:rPr>
              <a:t>[Title]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F1C530DB-426A-43C5-9B5D-F76257FF0A49}"/>
              </a:ext>
            </a:extLst>
          </p:cNvPr>
          <p:cNvSpPr/>
          <p:nvPr/>
        </p:nvSpPr>
        <p:spPr>
          <a:xfrm>
            <a:off x="327513" y="722555"/>
            <a:ext cx="2497016" cy="23430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4223C30-E6F9-4AF9-9A37-2C96305140F1}"/>
              </a:ext>
            </a:extLst>
          </p:cNvPr>
          <p:cNvSpPr/>
          <p:nvPr/>
        </p:nvSpPr>
        <p:spPr>
          <a:xfrm>
            <a:off x="3323490" y="722555"/>
            <a:ext cx="2497016" cy="23430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C56F3E4-F752-45F5-A558-18FC5D9F8FB1}"/>
              </a:ext>
            </a:extLst>
          </p:cNvPr>
          <p:cNvSpPr/>
          <p:nvPr/>
        </p:nvSpPr>
        <p:spPr>
          <a:xfrm>
            <a:off x="6319467" y="722555"/>
            <a:ext cx="2497015" cy="23430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3FF6782-7AD1-41B7-930B-048B63AF938F}"/>
              </a:ext>
            </a:extLst>
          </p:cNvPr>
          <p:cNvSpPr txBox="1"/>
          <p:nvPr/>
        </p:nvSpPr>
        <p:spPr>
          <a:xfrm>
            <a:off x="327512" y="758578"/>
            <a:ext cx="249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i="1" dirty="0">
                <a:solidFill>
                  <a:schemeClr val="bg1">
                    <a:lumMod val="50000"/>
                  </a:schemeClr>
                </a:solidFill>
              </a:rPr>
              <a:t>Background + Method</a:t>
            </a:r>
          </a:p>
          <a:p>
            <a:pPr algn="ctr"/>
            <a:r>
              <a:rPr lang="de-DE" sz="1200" i="1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de-DE" sz="1200" i="1" dirty="0" err="1">
                <a:solidFill>
                  <a:schemeClr val="bg1">
                    <a:lumMod val="50000"/>
                  </a:schemeClr>
                </a:solidFill>
              </a:rPr>
              <a:t>only</a:t>
            </a:r>
            <a:r>
              <a:rPr lang="de-DE" sz="1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200" i="1" dirty="0" err="1">
                <a:solidFill>
                  <a:schemeClr val="bg1">
                    <a:lumMod val="50000"/>
                  </a:schemeClr>
                </a:solidFill>
              </a:rPr>
              <a:t>what‘s</a:t>
            </a:r>
            <a:r>
              <a:rPr lang="de-DE" sz="1200" i="1" dirty="0">
                <a:solidFill>
                  <a:schemeClr val="bg1">
                    <a:lumMod val="50000"/>
                  </a:schemeClr>
                </a:solidFill>
              </a:rPr>
              <a:t> essential)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62DE1A0-3558-47A5-902E-6F461E4BF4BF}"/>
              </a:ext>
            </a:extLst>
          </p:cNvPr>
          <p:cNvSpPr txBox="1"/>
          <p:nvPr/>
        </p:nvSpPr>
        <p:spPr>
          <a:xfrm>
            <a:off x="3323490" y="740221"/>
            <a:ext cx="2497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i="1" dirty="0">
                <a:solidFill>
                  <a:schemeClr val="bg1">
                    <a:lumMod val="50000"/>
                  </a:schemeClr>
                </a:solidFill>
              </a:rPr>
              <a:t>Image(s)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15B9C85-F6B4-41BB-86F4-3FB7CB51B18B}"/>
              </a:ext>
            </a:extLst>
          </p:cNvPr>
          <p:cNvSpPr txBox="1"/>
          <p:nvPr/>
        </p:nvSpPr>
        <p:spPr>
          <a:xfrm>
            <a:off x="6319467" y="764775"/>
            <a:ext cx="2497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i="1" dirty="0">
                <a:solidFill>
                  <a:schemeClr val="bg1">
                    <a:lumMod val="50000"/>
                  </a:schemeClr>
                </a:solidFill>
              </a:rPr>
              <a:t>Key </a:t>
            </a:r>
            <a:r>
              <a:rPr lang="de-DE" sz="1200" i="1" dirty="0" err="1">
                <a:solidFill>
                  <a:schemeClr val="bg1">
                    <a:lumMod val="50000"/>
                  </a:schemeClr>
                </a:solidFill>
              </a:rPr>
              <a:t>results</a:t>
            </a:r>
            <a:r>
              <a:rPr lang="de-DE" sz="1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200" i="1" dirty="0" err="1">
                <a:solidFill>
                  <a:schemeClr val="bg1">
                    <a:lumMod val="50000"/>
                  </a:schemeClr>
                </a:solidFill>
              </a:rPr>
              <a:t>as</a:t>
            </a:r>
            <a:r>
              <a:rPr lang="de-DE" sz="1200" i="1" dirty="0">
                <a:solidFill>
                  <a:schemeClr val="bg1">
                    <a:lumMod val="50000"/>
                  </a:schemeClr>
                </a:solidFill>
              </a:rPr>
              <a:t> a </a:t>
            </a:r>
            <a:r>
              <a:rPr lang="de-DE" sz="1200" i="1" dirty="0" err="1">
                <a:solidFill>
                  <a:schemeClr val="bg1">
                    <a:lumMod val="50000"/>
                  </a:schemeClr>
                </a:solidFill>
              </a:rPr>
              <a:t>figure</a:t>
            </a:r>
            <a:endParaRPr lang="de-DE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5F85B6B4-73C8-4A81-918C-915677C283BC}"/>
              </a:ext>
            </a:extLst>
          </p:cNvPr>
          <p:cNvSpPr txBox="1"/>
          <p:nvPr/>
        </p:nvSpPr>
        <p:spPr>
          <a:xfrm>
            <a:off x="1011380" y="3190270"/>
            <a:ext cx="7121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ym typeface="Wingdings" panose="05000000000000000000" pitchFamily="2" charset="2"/>
              </a:rPr>
              <a:t>[use this format for a graphical abstract of a randomized trial]</a:t>
            </a:r>
            <a:endParaRPr lang="en-US" sz="1200" i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058C7C5-6F11-442E-B2A5-384CAA507B58}"/>
              </a:ext>
            </a:extLst>
          </p:cNvPr>
          <p:cNvSpPr txBox="1"/>
          <p:nvPr/>
        </p:nvSpPr>
        <p:spPr>
          <a:xfrm>
            <a:off x="327513" y="1296528"/>
            <a:ext cx="24970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/>
              <a:t>Consider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following</a:t>
            </a:r>
            <a:r>
              <a:rPr lang="de-DE" sz="1200" dirty="0"/>
              <a:t> </a:t>
            </a:r>
            <a:r>
              <a:rPr lang="de-DE" sz="1200" dirty="0" err="1"/>
              <a:t>components</a:t>
            </a:r>
            <a:r>
              <a:rPr lang="de-DE" sz="1200" dirty="0"/>
              <a:t>:</a:t>
            </a:r>
          </a:p>
          <a:p>
            <a:pPr marL="285750" indent="-285750">
              <a:buFontTx/>
              <a:buChar char="-"/>
            </a:pPr>
            <a:r>
              <a:rPr lang="de-DE" sz="1200" dirty="0" err="1"/>
              <a:t>What</a:t>
            </a:r>
            <a:r>
              <a:rPr lang="de-DE" sz="1200" dirty="0"/>
              <a:t> </a:t>
            </a:r>
            <a:r>
              <a:rPr lang="de-DE" sz="1200" dirty="0" err="1"/>
              <a:t>is</a:t>
            </a:r>
            <a:r>
              <a:rPr lang="de-DE" sz="1200" dirty="0"/>
              <a:t> </a:t>
            </a:r>
            <a:r>
              <a:rPr lang="de-DE" sz="1200" dirty="0" err="1"/>
              <a:t>unknown</a:t>
            </a:r>
            <a:r>
              <a:rPr lang="de-DE" sz="1200" dirty="0"/>
              <a:t>/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problem</a:t>
            </a:r>
            <a:r>
              <a:rPr lang="de-DE" sz="1200" dirty="0"/>
              <a:t>?</a:t>
            </a:r>
          </a:p>
          <a:p>
            <a:pPr marL="285750" indent="-285750">
              <a:buFontTx/>
              <a:buChar char="-"/>
            </a:pPr>
            <a:r>
              <a:rPr lang="de-DE" sz="1200" dirty="0"/>
              <a:t>N </a:t>
            </a:r>
            <a:r>
              <a:rPr lang="de-DE" sz="1200" dirty="0" err="1"/>
              <a:t>patients</a:t>
            </a:r>
            <a:endParaRPr lang="de-DE" sz="1200" dirty="0"/>
          </a:p>
          <a:p>
            <a:pPr marL="285750" indent="-285750">
              <a:buFontTx/>
              <a:buChar char="-"/>
            </a:pPr>
            <a:r>
              <a:rPr lang="de-DE" sz="1200" dirty="0"/>
              <a:t>Intervention</a:t>
            </a:r>
          </a:p>
          <a:p>
            <a:pPr marL="285750" indent="-285750">
              <a:buFontTx/>
              <a:buChar char="-"/>
            </a:pPr>
            <a:r>
              <a:rPr lang="de-DE" sz="1200" dirty="0" err="1"/>
              <a:t>Comparison</a:t>
            </a:r>
            <a:endParaRPr lang="de-DE" sz="12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38A070E-FA62-4245-97FD-F08C48FF0764}"/>
              </a:ext>
            </a:extLst>
          </p:cNvPr>
          <p:cNvSpPr txBox="1"/>
          <p:nvPr/>
        </p:nvSpPr>
        <p:spPr>
          <a:xfrm>
            <a:off x="6319466" y="2712429"/>
            <a:ext cx="2497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[</a:t>
            </a:r>
            <a:r>
              <a:rPr lang="de-DE" sz="1200" dirty="0" err="1"/>
              <a:t>include</a:t>
            </a:r>
            <a:r>
              <a:rPr lang="de-DE" sz="1200" dirty="0"/>
              <a:t> </a:t>
            </a:r>
            <a:r>
              <a:rPr lang="de-DE" sz="1200" dirty="0" err="1"/>
              <a:t>summary</a:t>
            </a:r>
            <a:r>
              <a:rPr lang="de-DE" sz="1200" dirty="0"/>
              <a:t> </a:t>
            </a:r>
            <a:r>
              <a:rPr lang="de-DE" sz="1200" dirty="0" err="1"/>
              <a:t>statement</a:t>
            </a:r>
            <a:r>
              <a:rPr lang="de-DE" sz="12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955671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20">
            <a:extLst>
              <a:ext uri="{FF2B5EF4-FFF2-40B4-BE49-F238E27FC236}">
                <a16:creationId xmlns:a16="http://schemas.microsoft.com/office/drawing/2014/main" id="{220811C4-C4E6-4B48-AFF6-26A9F08B043A}"/>
              </a:ext>
            </a:extLst>
          </p:cNvPr>
          <p:cNvSpPr txBox="1"/>
          <p:nvPr/>
        </p:nvSpPr>
        <p:spPr>
          <a:xfrm>
            <a:off x="271220" y="156336"/>
            <a:ext cx="8515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hieme Argo 2008 Medium" pitchFamily="2" charset="0"/>
              </a:rPr>
              <a:t>Graphical Abstract Icons </a:t>
            </a:r>
            <a:br>
              <a:rPr lang="en-US" sz="2000" b="1" dirty="0">
                <a:latin typeface="Thieme Argo 2008 Medium" pitchFamily="2" charset="0"/>
              </a:rPr>
            </a:br>
            <a:endParaRPr lang="en-US" sz="2000" b="1" dirty="0">
              <a:latin typeface="Thieme Argo 2008 Medium" pitchFamily="2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3C26B62-DBB7-DA46-BF21-FA30F26BC67D}"/>
              </a:ext>
            </a:extLst>
          </p:cNvPr>
          <p:cNvSpPr txBox="1"/>
          <p:nvPr/>
        </p:nvSpPr>
        <p:spPr>
          <a:xfrm>
            <a:off x="271220" y="876073"/>
            <a:ext cx="831484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In case you would like to use icons in your graphical abstract please use the ones provided under the following link: </a:t>
            </a:r>
            <a:r>
              <a:rPr lang="en-US" sz="1200" dirty="0">
                <a:latin typeface="Thieme Argo 2011 Light" pitchFamily="2" charset="0"/>
                <a:hlinkClick r:id="rId3"/>
              </a:rPr>
              <a:t>https://www.thieme.de/de/european-journal-pediatric-surgery/authors-9863.htm</a:t>
            </a:r>
            <a:endParaRPr lang="en-US" sz="1200" dirty="0">
              <a:latin typeface="Thieme Argo 2011 Light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Please use icons sparingly and ensure that they enhance the message of your graphical abstract and support instant grasping of what is shown.</a:t>
            </a:r>
          </a:p>
        </p:txBody>
      </p:sp>
    </p:spTree>
    <p:extLst>
      <p:ext uri="{BB962C8B-B14F-4D97-AF65-F5344CB8AC3E}">
        <p14:creationId xmlns:p14="http://schemas.microsoft.com/office/powerpoint/2010/main" val="2471565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6">
            <a:extLst>
              <a:ext uri="{FF2B5EF4-FFF2-40B4-BE49-F238E27FC236}">
                <a16:creationId xmlns:a16="http://schemas.microsoft.com/office/drawing/2014/main" id="{DCF6394E-18BD-44C8-B0B0-488B1D81ABD6}"/>
              </a:ext>
            </a:extLst>
          </p:cNvPr>
          <p:cNvSpPr txBox="1"/>
          <p:nvPr/>
        </p:nvSpPr>
        <p:spPr>
          <a:xfrm rot="16200000">
            <a:off x="-796573" y="1821939"/>
            <a:ext cx="2790525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edical Icons" pitchFamily="2" charset="0"/>
              </a:rPr>
              <a:t>Copy from this slide </a:t>
            </a: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EFC0831D-2A86-47B6-B5CF-D47C89A709BA}"/>
              </a:ext>
            </a:extLst>
          </p:cNvPr>
          <p:cNvSpPr txBox="1"/>
          <p:nvPr/>
        </p:nvSpPr>
        <p:spPr>
          <a:xfrm>
            <a:off x="228684" y="166180"/>
            <a:ext cx="2180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hieme Argo 2011 Medium" pitchFamily="2" charset="0"/>
              </a:rPr>
              <a:t>Body and Organs</a:t>
            </a:r>
            <a:endParaRPr lang="de-DE" dirty="0">
              <a:solidFill>
                <a:schemeClr val="bg1">
                  <a:lumMod val="65000"/>
                </a:schemeClr>
              </a:solidFill>
              <a:latin typeface="Thieme Argo 2011 Medium" pitchFamily="2" charset="0"/>
            </a:endParaRPr>
          </a:p>
          <a:p>
            <a:endParaRPr lang="de-DE" sz="1100" dirty="0">
              <a:latin typeface="Thieme Argo 2011 Light" pitchFamily="2" charset="0"/>
            </a:endParaRPr>
          </a:p>
          <a:p>
            <a:endParaRPr lang="de-DE" sz="1100" dirty="0">
              <a:latin typeface="Thieme Argo 2011 Medium" pitchFamily="2" charset="0"/>
            </a:endParaRPr>
          </a:p>
        </p:txBody>
      </p:sp>
      <p:pic>
        <p:nvPicPr>
          <p:cNvPr id="4" name="Picture 3" descr="Arrow&#10;&#10;Description automatically generated with medium confidence">
            <a:extLst>
              <a:ext uri="{FF2B5EF4-FFF2-40B4-BE49-F238E27FC236}">
                <a16:creationId xmlns:a16="http://schemas.microsoft.com/office/drawing/2014/main" id="{A4A07456-BAC1-4456-B5A4-20A40A27F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042" y="664896"/>
            <a:ext cx="456043" cy="45720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9FE3DA2A-B0C8-40F3-B60B-6276BDFC6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059" y="662465"/>
            <a:ext cx="456043" cy="45720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7A1796A1-7406-4AE0-ACD6-9EED73D61F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71" y="1905434"/>
            <a:ext cx="456042" cy="45720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2076D356-5596-47B9-9D15-5A5D07F74C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147" y="2473880"/>
            <a:ext cx="456041" cy="457200"/>
          </a:xfrm>
          <a:prstGeom prst="rect">
            <a:avLst/>
          </a:prstGeom>
        </p:spPr>
      </p:pic>
      <p:pic>
        <p:nvPicPr>
          <p:cNvPr id="12" name="Picture 11" descr="Logo, icon&#10;&#10;Description automatically generated">
            <a:extLst>
              <a:ext uri="{FF2B5EF4-FFF2-40B4-BE49-F238E27FC236}">
                <a16:creationId xmlns:a16="http://schemas.microsoft.com/office/drawing/2014/main" id="{F0A0F7C3-763C-489A-901B-95134E52ED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581" y="2502284"/>
            <a:ext cx="456041" cy="457200"/>
          </a:xfrm>
          <a:prstGeom prst="rect">
            <a:avLst/>
          </a:prstGeom>
        </p:spPr>
      </p:pic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A741D60-9D34-4CD0-889B-BEE310D370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827" y="2463071"/>
            <a:ext cx="456041" cy="45720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990F8C50-C3B3-4BD1-AC68-EB9104E7BF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517" y="675606"/>
            <a:ext cx="456043" cy="457200"/>
          </a:xfrm>
          <a:prstGeom prst="rect">
            <a:avLst/>
          </a:prstGeom>
        </p:spPr>
      </p:pic>
      <p:pic>
        <p:nvPicPr>
          <p:cNvPr id="18" name="Picture 17" descr="A picture containing plant&#10;&#10;Description automatically generated">
            <a:extLst>
              <a:ext uri="{FF2B5EF4-FFF2-40B4-BE49-F238E27FC236}">
                <a16:creationId xmlns:a16="http://schemas.microsoft.com/office/drawing/2014/main" id="{AC1EFEE4-7FAC-4765-AC3E-EEED299B6B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59" y="1281820"/>
            <a:ext cx="456041" cy="45720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406AA29E-B4F4-46F3-B4B9-4C4E36C68B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674" y="1271338"/>
            <a:ext cx="456042" cy="457200"/>
          </a:xfrm>
          <a:prstGeom prst="rect">
            <a:avLst/>
          </a:prstGeom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2971972D-FEA0-4581-8028-809D1171B9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264" y="709867"/>
            <a:ext cx="456043" cy="457200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C0431A0C-63FF-415B-9924-9A32CD66B5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463" y="696013"/>
            <a:ext cx="456040" cy="457200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A53A7668-EBE3-4312-82AD-4DE181B34C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447" y="713966"/>
            <a:ext cx="456040" cy="457200"/>
          </a:xfrm>
          <a:prstGeom prst="rect">
            <a:avLst/>
          </a:prstGeom>
        </p:spPr>
      </p:pic>
      <p:pic>
        <p:nvPicPr>
          <p:cNvPr id="28" name="Picture 27" descr="A picture containing text, handwear, tableware&#10;&#10;Description automatically generated">
            <a:extLst>
              <a:ext uri="{FF2B5EF4-FFF2-40B4-BE49-F238E27FC236}">
                <a16:creationId xmlns:a16="http://schemas.microsoft.com/office/drawing/2014/main" id="{0A1DD192-D849-435E-9D3F-B72DCF7FE3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1" y="662465"/>
            <a:ext cx="417920" cy="457200"/>
          </a:xfrm>
          <a:prstGeom prst="rect">
            <a:avLst/>
          </a:prstGeom>
        </p:spPr>
      </p:pic>
      <p:pic>
        <p:nvPicPr>
          <p:cNvPr id="30" name="Picture 29" descr="A picture containing handwear, plant&#10;&#10;Description automatically generated">
            <a:extLst>
              <a:ext uri="{FF2B5EF4-FFF2-40B4-BE49-F238E27FC236}">
                <a16:creationId xmlns:a16="http://schemas.microsoft.com/office/drawing/2014/main" id="{A1A269A8-44BE-4415-816F-EFD463FB73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236" y="662465"/>
            <a:ext cx="457200" cy="457200"/>
          </a:xfrm>
          <a:prstGeom prst="rect">
            <a:avLst/>
          </a:prstGeom>
        </p:spPr>
      </p:pic>
      <p:pic>
        <p:nvPicPr>
          <p:cNvPr id="32" name="Picture 31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E3D12228-D082-499D-A23A-5D1956C2762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240" y="2482428"/>
            <a:ext cx="457200" cy="457200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2DE2386C-3A03-4522-88C0-930B0694CF4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050" y="1907435"/>
            <a:ext cx="456041" cy="457200"/>
          </a:xfrm>
          <a:prstGeom prst="rect">
            <a:avLst/>
          </a:prstGeom>
        </p:spPr>
      </p:pic>
      <p:pic>
        <p:nvPicPr>
          <p:cNvPr id="36" name="Picture 35" descr="A picture containing icon&#10;&#10;Description automatically generated">
            <a:extLst>
              <a:ext uri="{FF2B5EF4-FFF2-40B4-BE49-F238E27FC236}">
                <a16:creationId xmlns:a16="http://schemas.microsoft.com/office/drawing/2014/main" id="{E3E1B57D-2237-42FE-8C2D-3E0024A7F44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958" y="2481245"/>
            <a:ext cx="456042" cy="457200"/>
          </a:xfrm>
          <a:prstGeom prst="rect">
            <a:avLst/>
          </a:prstGeom>
        </p:spPr>
      </p:pic>
      <p:pic>
        <p:nvPicPr>
          <p:cNvPr id="72" name="Picture 71" descr="Icon&#10;&#10;Description automatically generated">
            <a:extLst>
              <a:ext uri="{FF2B5EF4-FFF2-40B4-BE49-F238E27FC236}">
                <a16:creationId xmlns:a16="http://schemas.microsoft.com/office/drawing/2014/main" id="{4606DDD3-92F8-4C54-A567-A62108080B1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448" y="1292912"/>
            <a:ext cx="457200" cy="457200"/>
          </a:xfrm>
          <a:prstGeom prst="rect">
            <a:avLst/>
          </a:prstGeom>
        </p:spPr>
      </p:pic>
      <p:pic>
        <p:nvPicPr>
          <p:cNvPr id="74" name="Picture 73" descr="Icon&#10;&#10;Description automatically generated">
            <a:extLst>
              <a:ext uri="{FF2B5EF4-FFF2-40B4-BE49-F238E27FC236}">
                <a16:creationId xmlns:a16="http://schemas.microsoft.com/office/drawing/2014/main" id="{E6C95630-5D1C-41A0-8ADA-E7B407B5B66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618" y="1281478"/>
            <a:ext cx="457200" cy="457200"/>
          </a:xfrm>
          <a:prstGeom prst="rect">
            <a:avLst/>
          </a:prstGeom>
        </p:spPr>
      </p:pic>
      <p:pic>
        <p:nvPicPr>
          <p:cNvPr id="77" name="Picture 76" descr="Icon&#10;&#10;Description automatically generated">
            <a:extLst>
              <a:ext uri="{FF2B5EF4-FFF2-40B4-BE49-F238E27FC236}">
                <a16:creationId xmlns:a16="http://schemas.microsoft.com/office/drawing/2014/main" id="{3EA62BD0-A1C5-4FDE-9393-6515B00967F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319" y="1292912"/>
            <a:ext cx="457200" cy="457200"/>
          </a:xfrm>
          <a:prstGeom prst="rect">
            <a:avLst/>
          </a:prstGeom>
        </p:spPr>
      </p:pic>
      <p:pic>
        <p:nvPicPr>
          <p:cNvPr id="79" name="Picture 78" descr="A picture containing text, silhouette, vector graphics&#10;&#10;Description automatically generated">
            <a:extLst>
              <a:ext uri="{FF2B5EF4-FFF2-40B4-BE49-F238E27FC236}">
                <a16:creationId xmlns:a16="http://schemas.microsoft.com/office/drawing/2014/main" id="{320C1786-5F5D-4883-9BE1-9A6A0C8902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081" y="1918234"/>
            <a:ext cx="457200" cy="457200"/>
          </a:xfrm>
          <a:prstGeom prst="rect">
            <a:avLst/>
          </a:prstGeom>
        </p:spPr>
      </p:pic>
      <p:pic>
        <p:nvPicPr>
          <p:cNvPr id="81" name="Picture 80" descr="Icon&#10;&#10;Description automatically generated">
            <a:extLst>
              <a:ext uri="{FF2B5EF4-FFF2-40B4-BE49-F238E27FC236}">
                <a16:creationId xmlns:a16="http://schemas.microsoft.com/office/drawing/2014/main" id="{D7C1E22F-089C-4053-902C-2DC15F4D382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71" y="674066"/>
            <a:ext cx="457200" cy="457200"/>
          </a:xfrm>
          <a:prstGeom prst="rect">
            <a:avLst/>
          </a:prstGeom>
        </p:spPr>
      </p:pic>
      <p:pic>
        <p:nvPicPr>
          <p:cNvPr id="83" name="Picture 82" descr="A blue x-ray of a person's head&#10;&#10;Description automatically generated with low confidence">
            <a:extLst>
              <a:ext uri="{FF2B5EF4-FFF2-40B4-BE49-F238E27FC236}">
                <a16:creationId xmlns:a16="http://schemas.microsoft.com/office/drawing/2014/main" id="{48B80BBA-1DC8-46E6-8812-FDC44ADCDEA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642" y="1272819"/>
            <a:ext cx="457200" cy="457200"/>
          </a:xfrm>
          <a:prstGeom prst="rect">
            <a:avLst/>
          </a:prstGeom>
        </p:spPr>
      </p:pic>
      <p:pic>
        <p:nvPicPr>
          <p:cNvPr id="85" name="Picture 84" descr="Icon&#10;&#10;Description automatically generated">
            <a:extLst>
              <a:ext uri="{FF2B5EF4-FFF2-40B4-BE49-F238E27FC236}">
                <a16:creationId xmlns:a16="http://schemas.microsoft.com/office/drawing/2014/main" id="{9DA5ABD8-1DE3-4F66-97E2-52113386BE4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240" y="1281820"/>
            <a:ext cx="457200" cy="457200"/>
          </a:xfrm>
          <a:prstGeom prst="rect">
            <a:avLst/>
          </a:prstGeom>
        </p:spPr>
      </p:pic>
      <p:pic>
        <p:nvPicPr>
          <p:cNvPr id="87" name="Picture 86" descr="Icon&#10;&#10;Description automatically generated">
            <a:extLst>
              <a:ext uri="{FF2B5EF4-FFF2-40B4-BE49-F238E27FC236}">
                <a16:creationId xmlns:a16="http://schemas.microsoft.com/office/drawing/2014/main" id="{E2377992-1362-4D85-8BFF-80A5796CC4D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563" y="1285872"/>
            <a:ext cx="456043" cy="457200"/>
          </a:xfrm>
          <a:prstGeom prst="rect">
            <a:avLst/>
          </a:prstGeom>
        </p:spPr>
      </p:pic>
      <p:pic>
        <p:nvPicPr>
          <p:cNvPr id="89" name="Picture 88" descr="Icon&#10;&#10;Description automatically generated">
            <a:extLst>
              <a:ext uri="{FF2B5EF4-FFF2-40B4-BE49-F238E27FC236}">
                <a16:creationId xmlns:a16="http://schemas.microsoft.com/office/drawing/2014/main" id="{84D929A7-9897-425C-9472-F8F0624004F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365" y="1286346"/>
            <a:ext cx="456040" cy="457200"/>
          </a:xfrm>
          <a:prstGeom prst="rect">
            <a:avLst/>
          </a:prstGeom>
        </p:spPr>
      </p:pic>
      <p:pic>
        <p:nvPicPr>
          <p:cNvPr id="91" name="Picture 90" descr="Icon&#10;&#10;Description automatically generated">
            <a:extLst>
              <a:ext uri="{FF2B5EF4-FFF2-40B4-BE49-F238E27FC236}">
                <a16:creationId xmlns:a16="http://schemas.microsoft.com/office/drawing/2014/main" id="{EDC4E693-9B88-4B51-90DA-A33511AA785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249" y="675606"/>
            <a:ext cx="457200" cy="457200"/>
          </a:xfrm>
          <a:prstGeom prst="rect">
            <a:avLst/>
          </a:prstGeom>
        </p:spPr>
      </p:pic>
      <p:pic>
        <p:nvPicPr>
          <p:cNvPr id="93" name="Picture 92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611EFBBF-40BA-467A-BC2E-5ABF40C69D2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465" y="1907435"/>
            <a:ext cx="457200" cy="457200"/>
          </a:xfrm>
          <a:prstGeom prst="rect">
            <a:avLst/>
          </a:prstGeom>
        </p:spPr>
      </p:pic>
      <p:pic>
        <p:nvPicPr>
          <p:cNvPr id="95" name="Picture 94" descr="Icon&#10;&#10;Description automatically generated">
            <a:extLst>
              <a:ext uri="{FF2B5EF4-FFF2-40B4-BE49-F238E27FC236}">
                <a16:creationId xmlns:a16="http://schemas.microsoft.com/office/drawing/2014/main" id="{CB262A37-0D1D-43A1-9349-D03FF9A374E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103" y="1859880"/>
            <a:ext cx="457200" cy="457200"/>
          </a:xfrm>
          <a:prstGeom prst="rect">
            <a:avLst/>
          </a:prstGeom>
        </p:spPr>
      </p:pic>
      <p:pic>
        <p:nvPicPr>
          <p:cNvPr id="97" name="Picture 96" descr="Icon&#10;&#10;Description automatically generated">
            <a:extLst>
              <a:ext uri="{FF2B5EF4-FFF2-40B4-BE49-F238E27FC236}">
                <a16:creationId xmlns:a16="http://schemas.microsoft.com/office/drawing/2014/main" id="{252CE289-9C2C-4B62-95BD-483F647FB00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883" y="1867945"/>
            <a:ext cx="457200" cy="457200"/>
          </a:xfrm>
          <a:prstGeom prst="rect">
            <a:avLst/>
          </a:prstGeom>
        </p:spPr>
      </p:pic>
      <p:pic>
        <p:nvPicPr>
          <p:cNvPr id="99" name="Picture 98" descr="Icon&#10;&#10;Description automatically generated">
            <a:extLst>
              <a:ext uri="{FF2B5EF4-FFF2-40B4-BE49-F238E27FC236}">
                <a16:creationId xmlns:a16="http://schemas.microsoft.com/office/drawing/2014/main" id="{03A9DF4B-649C-4940-95E3-2DA77B6A7F8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958" y="1909279"/>
            <a:ext cx="457200" cy="457200"/>
          </a:xfrm>
          <a:prstGeom prst="rect">
            <a:avLst/>
          </a:prstGeom>
        </p:spPr>
      </p:pic>
      <p:pic>
        <p:nvPicPr>
          <p:cNvPr id="110" name="Picture 109" descr="A picture containing shape&#10;&#10;Description automatically generated">
            <a:extLst>
              <a:ext uri="{FF2B5EF4-FFF2-40B4-BE49-F238E27FC236}">
                <a16:creationId xmlns:a16="http://schemas.microsoft.com/office/drawing/2014/main" id="{9EC9AFCB-2F36-49D8-A47B-5A8900B20B6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22" y="1914297"/>
            <a:ext cx="457200" cy="457200"/>
          </a:xfrm>
          <a:prstGeom prst="rect">
            <a:avLst/>
          </a:prstGeom>
        </p:spPr>
      </p:pic>
      <p:pic>
        <p:nvPicPr>
          <p:cNvPr id="103" name="Picture 102" descr="Icon&#10;&#10;Description automatically generated">
            <a:extLst>
              <a:ext uri="{FF2B5EF4-FFF2-40B4-BE49-F238E27FC236}">
                <a16:creationId xmlns:a16="http://schemas.microsoft.com/office/drawing/2014/main" id="{5B1A90EB-EC34-4DC4-AB1E-D037339BEDA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326" y="1905434"/>
            <a:ext cx="457200" cy="457200"/>
          </a:xfrm>
          <a:prstGeom prst="rect">
            <a:avLst/>
          </a:prstGeom>
        </p:spPr>
      </p:pic>
      <p:pic>
        <p:nvPicPr>
          <p:cNvPr id="105" name="Picture 104" descr="Logo&#10;&#10;Description automatically generated">
            <a:extLst>
              <a:ext uri="{FF2B5EF4-FFF2-40B4-BE49-F238E27FC236}">
                <a16:creationId xmlns:a16="http://schemas.microsoft.com/office/drawing/2014/main" id="{1C2290D8-6629-4D8C-9B58-46CD0A0ABE0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368" y="1869548"/>
            <a:ext cx="457200" cy="457200"/>
          </a:xfrm>
          <a:prstGeom prst="rect">
            <a:avLst/>
          </a:prstGeom>
        </p:spPr>
      </p:pic>
      <p:pic>
        <p:nvPicPr>
          <p:cNvPr id="107" name="Picture 106" descr="Icon&#10;&#10;Description automatically generated">
            <a:extLst>
              <a:ext uri="{FF2B5EF4-FFF2-40B4-BE49-F238E27FC236}">
                <a16:creationId xmlns:a16="http://schemas.microsoft.com/office/drawing/2014/main" id="{E208DCF2-8CEC-411F-93FF-85AAF7309C7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79" y="2481196"/>
            <a:ext cx="456042" cy="457200"/>
          </a:xfrm>
          <a:prstGeom prst="rect">
            <a:avLst/>
          </a:prstGeom>
        </p:spPr>
      </p:pic>
      <p:pic>
        <p:nvPicPr>
          <p:cNvPr id="109" name="Picture 108" descr="Icon&#10;&#10;Description automatically generated">
            <a:extLst>
              <a:ext uri="{FF2B5EF4-FFF2-40B4-BE49-F238E27FC236}">
                <a16:creationId xmlns:a16="http://schemas.microsoft.com/office/drawing/2014/main" id="{275BA99F-9DBA-4FC4-844D-73E540789FD5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12" y="2481196"/>
            <a:ext cx="456042" cy="457200"/>
          </a:xfrm>
          <a:prstGeom prst="rect">
            <a:avLst/>
          </a:prstGeom>
        </p:spPr>
      </p:pic>
      <p:pic>
        <p:nvPicPr>
          <p:cNvPr id="112" name="Picture 11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DDF02655-D3F5-4B17-9CD5-6DE7800B4048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465" y="1281820"/>
            <a:ext cx="457200" cy="457200"/>
          </a:xfrm>
          <a:prstGeom prst="rect">
            <a:avLst/>
          </a:prstGeom>
        </p:spPr>
      </p:pic>
      <p:pic>
        <p:nvPicPr>
          <p:cNvPr id="116" name="Picture 115" descr="Icon&#10;&#10;Description automatically generated">
            <a:extLst>
              <a:ext uri="{FF2B5EF4-FFF2-40B4-BE49-F238E27FC236}">
                <a16:creationId xmlns:a16="http://schemas.microsoft.com/office/drawing/2014/main" id="{0D0EDE36-117F-440E-9DE5-78B725B67EA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545" y="2502284"/>
            <a:ext cx="456041" cy="457200"/>
          </a:xfrm>
          <a:prstGeom prst="rect">
            <a:avLst/>
          </a:prstGeom>
        </p:spPr>
      </p:pic>
      <p:pic>
        <p:nvPicPr>
          <p:cNvPr id="118" name="Picture 117" descr="A picture containing invertebrate, coelenterate, coral, hydrozoan&#10;&#10;Description automatically generated">
            <a:extLst>
              <a:ext uri="{FF2B5EF4-FFF2-40B4-BE49-F238E27FC236}">
                <a16:creationId xmlns:a16="http://schemas.microsoft.com/office/drawing/2014/main" id="{B15D7E6F-F878-41C5-ABD6-B024110B3901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865" y="2477810"/>
            <a:ext cx="456041" cy="457200"/>
          </a:xfrm>
          <a:prstGeom prst="rect">
            <a:avLst/>
          </a:prstGeom>
        </p:spPr>
      </p:pic>
      <p:pic>
        <p:nvPicPr>
          <p:cNvPr id="120" name="Picture 119" descr="A picture containing invertebrate, coelenterate&#10;&#10;Description automatically generated">
            <a:extLst>
              <a:ext uri="{FF2B5EF4-FFF2-40B4-BE49-F238E27FC236}">
                <a16:creationId xmlns:a16="http://schemas.microsoft.com/office/drawing/2014/main" id="{BDD32A2E-5BD5-4372-83D7-0668F2BF0822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798" y="2473880"/>
            <a:ext cx="45604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86977"/>
      </p:ext>
    </p:extLst>
  </p:cSld>
  <p:clrMapOvr>
    <a:masterClrMapping/>
  </p:clrMapOvr>
</p:sld>
</file>

<file path=ppt/theme/theme1.xml><?xml version="1.0" encoding="utf-8"?>
<a:theme xmlns:a="http://schemas.openxmlformats.org/drawingml/2006/main" name="1_Benutzerdefiniertes Design">
  <a:themeElements>
    <a:clrScheme name="EJPS Infographics">
      <a:dk1>
        <a:srgbClr val="013476"/>
      </a:dk1>
      <a:lt1>
        <a:sysClr val="window" lastClr="FFFFFF"/>
      </a:lt1>
      <a:dk2>
        <a:srgbClr val="A3D8F6"/>
      </a:dk2>
      <a:lt2>
        <a:srgbClr val="FFFFFF"/>
      </a:lt2>
      <a:accent1>
        <a:srgbClr val="013476"/>
      </a:accent1>
      <a:accent2>
        <a:srgbClr val="A3D8F6"/>
      </a:accent2>
      <a:accent3>
        <a:srgbClr val="A5A5A5"/>
      </a:accent3>
      <a:accent4>
        <a:srgbClr val="FFC000"/>
      </a:accent4>
      <a:accent5>
        <a:srgbClr val="CC79A7"/>
      </a:accent5>
      <a:accent6>
        <a:srgbClr val="D55E00"/>
      </a:accent6>
      <a:hlink>
        <a:srgbClr val="A3D8F6"/>
      </a:hlink>
      <a:folHlink>
        <a:srgbClr val="A3D8F6"/>
      </a:folHlink>
    </a:clrScheme>
    <a:fontScheme name="Endoscopy">
      <a:majorFont>
        <a:latin typeface="Thieme Argo 2011 Medium"/>
        <a:ea typeface=""/>
        <a:cs typeface=""/>
      </a:majorFont>
      <a:minorFont>
        <a:latin typeface="Thieme Argo 2011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EJPS Reports Infographics">
      <a:dk1>
        <a:srgbClr val="013476"/>
      </a:dk1>
      <a:lt1>
        <a:sysClr val="window" lastClr="FFFFFF"/>
      </a:lt1>
      <a:dk2>
        <a:srgbClr val="A3D8F6"/>
      </a:dk2>
      <a:lt2>
        <a:srgbClr val="FFFFFF"/>
      </a:lt2>
      <a:accent1>
        <a:srgbClr val="013476"/>
      </a:accent1>
      <a:accent2>
        <a:srgbClr val="A3D8F6"/>
      </a:accent2>
      <a:accent3>
        <a:srgbClr val="A5A5A5"/>
      </a:accent3>
      <a:accent4>
        <a:srgbClr val="FFC000"/>
      </a:accent4>
      <a:accent5>
        <a:srgbClr val="CC79A7"/>
      </a:accent5>
      <a:accent6>
        <a:srgbClr val="D55E00"/>
      </a:accent6>
      <a:hlink>
        <a:srgbClr val="A3D8F6"/>
      </a:hlink>
      <a:folHlink>
        <a:srgbClr val="A3D8F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757</Words>
  <Application>Microsoft Office PowerPoint</Application>
  <PresentationFormat>Custom</PresentationFormat>
  <Paragraphs>98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Wingdings</vt:lpstr>
      <vt:lpstr>Arial</vt:lpstr>
      <vt:lpstr>Calibri</vt:lpstr>
      <vt:lpstr>Medical Icons</vt:lpstr>
      <vt:lpstr>Thieme Argo 2011 Light</vt:lpstr>
      <vt:lpstr>Thieme Argo 2011 Medium</vt:lpstr>
      <vt:lpstr>Thieme Argo 2008 Medium</vt:lpstr>
      <vt:lpstr>1_Benutzerdefiniertes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Kürschner, Marie-Luise</dc:creator>
  <cp:lastModifiedBy>Greiner, Franziska</cp:lastModifiedBy>
  <cp:revision>130</cp:revision>
  <dcterms:created xsi:type="dcterms:W3CDTF">2020-06-16T11:03:51Z</dcterms:created>
  <dcterms:modified xsi:type="dcterms:W3CDTF">2025-09-09T06:27:35Z</dcterms:modified>
</cp:coreProperties>
</file>