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  <p:sldMasterId id="2147483672" r:id="rId2"/>
  </p:sldMasterIdLst>
  <p:notesMasterIdLst>
    <p:notesMasterId r:id="rId16"/>
  </p:notesMasterIdLst>
  <p:sldIdLst>
    <p:sldId id="294" r:id="rId3"/>
    <p:sldId id="299" r:id="rId4"/>
    <p:sldId id="300" r:id="rId5"/>
    <p:sldId id="301" r:id="rId6"/>
    <p:sldId id="292" r:id="rId7"/>
    <p:sldId id="302" r:id="rId8"/>
    <p:sldId id="303" r:id="rId9"/>
    <p:sldId id="305" r:id="rId10"/>
    <p:sldId id="284" r:id="rId11"/>
    <p:sldId id="295" r:id="rId12"/>
    <p:sldId id="282" r:id="rId13"/>
    <p:sldId id="296" r:id="rId14"/>
    <p:sldId id="278" r:id="rId15"/>
  </p:sldIdLst>
  <p:sldSz cx="9144000" cy="36576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edical Icons" pitchFamily="2" charset="0"/>
      <p:regular r:id="rId23"/>
    </p:embeddedFont>
    <p:embeddedFont>
      <p:font typeface="Thieme Argo 2008 Medium" pitchFamily="2" charset="0"/>
      <p:regular r:id="rId24"/>
      <p:italic r:id="rId25"/>
    </p:embeddedFont>
    <p:embeddedFont>
      <p:font typeface="Thieme Argo 2011 Light" pitchFamily="2" charset="0"/>
      <p:regular r:id="rId26"/>
      <p:bold r:id="rId27"/>
      <p:italic r:id="rId28"/>
      <p:boldItalic r:id="rId29"/>
    </p:embeddedFont>
    <p:embeddedFont>
      <p:font typeface="Thieme Argo 2011 Medium" pitchFamily="2" charset="0"/>
      <p:regular r:id="rId30"/>
      <p: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E00"/>
    <a:srgbClr val="D6EDFA"/>
    <a:srgbClr val="2F528F"/>
    <a:srgbClr val="CC79A7"/>
    <a:srgbClr val="57B5E9"/>
    <a:srgbClr val="A3D8F7"/>
    <a:srgbClr val="E69F00"/>
    <a:srgbClr val="0072B2"/>
    <a:srgbClr val="A4D9F8"/>
    <a:srgbClr val="56B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6" y="292"/>
      </p:cViewPr>
      <p:guideLst>
        <p:guide orient="horz" pos="1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C8F8B-03DC-4FFD-854A-DE51EC6B346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428625" y="1143000"/>
            <a:ext cx="77152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507DC-C7CD-4654-9A7F-103517495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7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1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3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0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-the slide needs to be written in the text font that we want them to use</a:t>
            </a:r>
          </a:p>
          <a:p>
            <a:r>
              <a:rPr lang="en-US" dirty="0"/>
              <a:t>-you need to chose which colors we want them to use…do not include ppt instructions</a:t>
            </a:r>
          </a:p>
          <a:p>
            <a:r>
              <a:rPr lang="en-US" dirty="0"/>
              <a:t>-you need to chose which arrows we want them to use</a:t>
            </a:r>
          </a:p>
          <a:p>
            <a:endParaRPr lang="en-US" dirty="0"/>
          </a:p>
          <a:p>
            <a:r>
              <a:rPr lang="en-US" dirty="0"/>
              <a:t>The language should be set as English</a:t>
            </a:r>
          </a:p>
          <a:p>
            <a:r>
              <a:rPr lang="en-US" dirty="0"/>
              <a:t>All icons can be provided on the following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2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6C5C-67F8-1445-9D44-C885CC5D31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84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B3C1-3F6F-490D-A8BE-5ED561E0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263"/>
            <a:ext cx="7886700" cy="706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53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C862-A0A9-4FA3-822A-B24D1759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5263"/>
            <a:ext cx="7886700" cy="706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02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6A7377-83F8-4212-B4BD-0313ECD0BF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8169" y="3098041"/>
            <a:ext cx="1907229" cy="55955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02216-C813-4269-BF40-5C06C404E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73138"/>
            <a:ext cx="7886700" cy="232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52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jps@thiem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41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eme.com/who-we-serve/medicalIcons.ttf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eme.de/de/european-journal-pediatric-surgery/authors-9863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11 Medium" pitchFamily="2" charset="0"/>
              </a:rPr>
              <a:t>Graphical Abstract Instructions (1/4) </a:t>
            </a:r>
            <a:br>
              <a:rPr lang="en-US" sz="2000" b="1" dirty="0">
                <a:latin typeface="Thieme Argo 2011 Medium" pitchFamily="2" charset="0"/>
              </a:rPr>
            </a:br>
            <a:endParaRPr lang="en-US" sz="2000" b="1" dirty="0">
              <a:latin typeface="Thieme Argo 2011 Medium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Please use this file and its elements to help build the graphical representation of your study.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Use slide 6 of this slide deck to build your graphical abstract.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Summarize your main findings as outlined on the following slide.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You may include images or photos, if they enhance presentation of the main message.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You may also use the elements provided separately (see slide 9).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You may not use any copyright material.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Medium" pitchFamily="2" charset="0"/>
              </a:rPr>
              <a:t>If you have any questions, please contact </a:t>
            </a:r>
            <a:r>
              <a:rPr lang="en-US" sz="1200" dirty="0">
                <a:latin typeface="Thieme Argo 2011 Medium" pitchFamily="2" charset="0"/>
                <a:hlinkClick r:id="rId3"/>
              </a:rPr>
              <a:t>ejps@thieme.com</a:t>
            </a:r>
            <a:r>
              <a:rPr lang="en-US" sz="1200" dirty="0">
                <a:latin typeface="Thieme Argo 2011 Medium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379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 rot="16200000">
            <a:off x="-796573" y="1821939"/>
            <a:ext cx="27905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4" y="166180"/>
            <a:ext cx="2180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  <a:latin typeface="Thieme Argo 2011 Medium" pitchFamily="2" charset="0"/>
              </a:rPr>
              <a:t>Body and Organs</a:t>
            </a: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C85A1AA0-FA0D-4814-B2CC-3B1FF09CD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2" y="686136"/>
            <a:ext cx="456042" cy="4572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FE37F7C-8D92-41CB-A56F-63D82D4FF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73" y="686136"/>
            <a:ext cx="456042" cy="4572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1CA2793-DCF1-4FDB-978F-0CC84F772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14" y="1889740"/>
            <a:ext cx="460404" cy="46157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967ECF4-DC23-43E1-AA78-3319F37B6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64" y="2517749"/>
            <a:ext cx="457200" cy="45836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784AC00-5A7E-4A9C-9087-189871797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65" y="2524138"/>
            <a:ext cx="457200" cy="458361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2EB532-0E55-4140-804B-B23C77FC3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3" y="2469184"/>
            <a:ext cx="457200" cy="458361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AE226A0-B27C-4E66-B253-1860888E9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54" y="645466"/>
            <a:ext cx="456041" cy="457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CC7E91F-DA4A-479A-AFD3-60429090E9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93" y="1283572"/>
            <a:ext cx="470854" cy="47205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D510DB5-E42F-45DC-A679-18A6B82DD1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92" y="1273135"/>
            <a:ext cx="476079" cy="477288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AD6CCC2A-623F-4FD2-81B8-C84A5E556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92" y="686136"/>
            <a:ext cx="456042" cy="45720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3A81207B-86A2-4479-8429-AC0B31B3D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39" y="660291"/>
            <a:ext cx="456042" cy="45720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B9C34C9A-ABD2-4663-81B3-82A1270422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6" y="660291"/>
            <a:ext cx="456041" cy="4572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1535178F-60E5-45ED-B428-B09E0F00E6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33" y="686136"/>
            <a:ext cx="417920" cy="457200"/>
          </a:xfrm>
          <a:prstGeom prst="rect">
            <a:avLst/>
          </a:prstGeom>
        </p:spPr>
      </p:pic>
      <p:pic>
        <p:nvPicPr>
          <p:cNvPr id="49" name="Picture 48" descr="A picture containing handwear&#10;&#10;Description automatically generated">
            <a:extLst>
              <a:ext uri="{FF2B5EF4-FFF2-40B4-BE49-F238E27FC236}">
                <a16:creationId xmlns:a16="http://schemas.microsoft.com/office/drawing/2014/main" id="{97D320C0-6A72-4877-A977-0787759A65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47" y="687729"/>
            <a:ext cx="457200" cy="4572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F9C9BA9-CCF9-4C05-8945-26A9CDA7B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3" y="2518878"/>
            <a:ext cx="457200" cy="457200"/>
          </a:xfrm>
          <a:prstGeom prst="rect">
            <a:avLst/>
          </a:prstGeom>
        </p:spPr>
      </p:pic>
      <p:pic>
        <p:nvPicPr>
          <p:cNvPr id="53" name="Picture 52" descr="Icon&#10;&#10;Description automatically generated with medium confidence">
            <a:extLst>
              <a:ext uri="{FF2B5EF4-FFF2-40B4-BE49-F238E27FC236}">
                <a16:creationId xmlns:a16="http://schemas.microsoft.com/office/drawing/2014/main" id="{7054BE2C-3E4C-4B5B-9169-F48C032DA7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50" y="1912023"/>
            <a:ext cx="457200" cy="458362"/>
          </a:xfrm>
          <a:prstGeom prst="rect">
            <a:avLst/>
          </a:prstGeom>
        </p:spPr>
      </p:pic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69CC53A7-D45D-4AF2-93F7-99AE5F2E20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44" y="2513102"/>
            <a:ext cx="457200" cy="458362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24D662D9-B70E-4598-8BC0-45C60BE0CF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76" y="1255622"/>
            <a:ext cx="457200" cy="45720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C8865203-909C-4D6B-9D32-DB23058107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16" y="1250061"/>
            <a:ext cx="457200" cy="45720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1F8C3C4E-D9F2-4E33-B190-1C98D55B82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50" y="1213486"/>
            <a:ext cx="457200" cy="457200"/>
          </a:xfrm>
          <a:prstGeom prst="rect">
            <a:avLst/>
          </a:prstGeom>
        </p:spPr>
      </p:pic>
      <p:pic>
        <p:nvPicPr>
          <p:cNvPr id="61" name="Picture 60" descr="A picture containing text, vector graphics, silhouette&#10;&#10;Description automatically generated">
            <a:extLst>
              <a:ext uri="{FF2B5EF4-FFF2-40B4-BE49-F238E27FC236}">
                <a16:creationId xmlns:a16="http://schemas.microsoft.com/office/drawing/2014/main" id="{7F99B2F1-5E30-4CBC-BF96-51108F117F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20" y="1909367"/>
            <a:ext cx="457200" cy="45720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0FB45D41-149B-4B17-9DA7-CA5E73B531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98" y="611733"/>
            <a:ext cx="457200" cy="457200"/>
          </a:xfrm>
          <a:prstGeom prst="rect">
            <a:avLst/>
          </a:prstGeom>
        </p:spPr>
      </p:pic>
      <p:pic>
        <p:nvPicPr>
          <p:cNvPr id="65" name="Picture 64" descr="A close-up of a person's head&#10;&#10;Description automatically generated with low confidence">
            <a:extLst>
              <a:ext uri="{FF2B5EF4-FFF2-40B4-BE49-F238E27FC236}">
                <a16:creationId xmlns:a16="http://schemas.microsoft.com/office/drawing/2014/main" id="{1BF2C1FC-166A-4153-BED9-F7E7F202D47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40" y="1321042"/>
            <a:ext cx="397111" cy="397111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D2591F5E-D344-41C8-BB6D-691D7542396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64" y="1274935"/>
            <a:ext cx="475488" cy="475488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2207353D-ABF3-4272-955A-C28410A45B5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14" y="1267817"/>
            <a:ext cx="457200" cy="458361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FC6DE9FA-C06E-44CA-B83C-952FF3F4BD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73" y="1253278"/>
            <a:ext cx="520492" cy="521814"/>
          </a:xfrm>
          <a:prstGeom prst="rect">
            <a:avLst/>
          </a:prstGeom>
        </p:spPr>
      </p:pic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8E10AA58-2CD8-42B7-8E72-178ABEAC7F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73" y="611733"/>
            <a:ext cx="457200" cy="457200"/>
          </a:xfrm>
          <a:prstGeom prst="rect">
            <a:avLst/>
          </a:prstGeom>
        </p:spPr>
      </p:pic>
      <p:pic>
        <p:nvPicPr>
          <p:cNvPr id="84" name="Picture 8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C7E0C46-8D83-4D15-9346-19EF637C35C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98" y="1901952"/>
            <a:ext cx="457200" cy="457200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5904BD41-D144-4392-BF2F-8B1E2D60EAB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3" y="1894114"/>
            <a:ext cx="454587" cy="454587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B9379D89-CFB1-43CB-B445-E6300CA1770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80" y="1901952"/>
            <a:ext cx="449362" cy="449362"/>
          </a:xfrm>
          <a:prstGeom prst="rect">
            <a:avLst/>
          </a:prstGeom>
        </p:spPr>
      </p:pic>
      <p:pic>
        <p:nvPicPr>
          <p:cNvPr id="102" name="Picture 101" descr="A picture containing silhouette, arch, vector graphics&#10;&#10;Description automatically generated">
            <a:extLst>
              <a:ext uri="{FF2B5EF4-FFF2-40B4-BE49-F238E27FC236}">
                <a16:creationId xmlns:a16="http://schemas.microsoft.com/office/drawing/2014/main" id="{53A84392-8BA4-49BF-9988-4BB1FF2CBD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16" y="1885489"/>
            <a:ext cx="457200" cy="457200"/>
          </a:xfrm>
          <a:prstGeom prst="rect">
            <a:avLst/>
          </a:prstGeom>
        </p:spPr>
      </p:pic>
      <p:pic>
        <p:nvPicPr>
          <p:cNvPr id="106" name="Picture 105" descr="Shape&#10;&#10;Description automatically generated">
            <a:extLst>
              <a:ext uri="{FF2B5EF4-FFF2-40B4-BE49-F238E27FC236}">
                <a16:creationId xmlns:a16="http://schemas.microsoft.com/office/drawing/2014/main" id="{82D92A47-E029-4570-8900-ED5D27192F8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16" y="1894114"/>
            <a:ext cx="457200" cy="457200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9D0DF3A8-457C-4CD1-9296-F8FA096626D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73" y="1840957"/>
            <a:ext cx="457200" cy="457200"/>
          </a:xfrm>
          <a:prstGeom prst="rect">
            <a:avLst/>
          </a:prstGeom>
        </p:spPr>
      </p:pic>
      <p:pic>
        <p:nvPicPr>
          <p:cNvPr id="125" name="Picture 124" descr="Logo&#10;&#10;Description automatically generated">
            <a:extLst>
              <a:ext uri="{FF2B5EF4-FFF2-40B4-BE49-F238E27FC236}">
                <a16:creationId xmlns:a16="http://schemas.microsoft.com/office/drawing/2014/main" id="{76B56FD7-D631-4661-802A-3F8C267AF8B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46" y="1854495"/>
            <a:ext cx="487019" cy="487019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3C7D781C-C102-46FB-81C1-9D15004CE4E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83" y="2524138"/>
            <a:ext cx="427376" cy="428462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2A13AF70-1DD4-475E-A2B6-0B2B169359B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45" y="2524138"/>
            <a:ext cx="427376" cy="428462"/>
          </a:xfrm>
          <a:prstGeom prst="rect">
            <a:avLst/>
          </a:prstGeom>
        </p:spPr>
      </p:pic>
      <p:pic>
        <p:nvPicPr>
          <p:cNvPr id="137" name="Picture 13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F0DAF87-B393-478B-B6A0-6D110307EC1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54" y="1255025"/>
            <a:ext cx="483946" cy="483946"/>
          </a:xfrm>
          <a:prstGeom prst="rect">
            <a:avLst/>
          </a:prstGeom>
        </p:spPr>
      </p:pic>
      <p:pic>
        <p:nvPicPr>
          <p:cNvPr id="148" name="Picture 147" descr="Icon&#10;&#10;Description automatically generated">
            <a:extLst>
              <a:ext uri="{FF2B5EF4-FFF2-40B4-BE49-F238E27FC236}">
                <a16:creationId xmlns:a16="http://schemas.microsoft.com/office/drawing/2014/main" id="{5A7915DB-44C8-4BD6-BB94-C226DA53E88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97" y="2469184"/>
            <a:ext cx="482385" cy="483610"/>
          </a:xfrm>
          <a:prstGeom prst="rect">
            <a:avLst/>
          </a:prstGeom>
        </p:spPr>
      </p:pic>
      <p:pic>
        <p:nvPicPr>
          <p:cNvPr id="150" name="Picture 149" descr="A picture containing invertebrate, coelenterate, coral, hydrozoan&#10;&#10;Description automatically generated">
            <a:extLst>
              <a:ext uri="{FF2B5EF4-FFF2-40B4-BE49-F238E27FC236}">
                <a16:creationId xmlns:a16="http://schemas.microsoft.com/office/drawing/2014/main" id="{4C95F6C6-C449-4C7D-870B-B21E39F9BE9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24" y="2469183"/>
            <a:ext cx="457200" cy="458361"/>
          </a:xfrm>
          <a:prstGeom prst="rect">
            <a:avLst/>
          </a:prstGeom>
        </p:spPr>
      </p:pic>
      <p:pic>
        <p:nvPicPr>
          <p:cNvPr id="152" name="Picture 151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89636797-7639-4BD0-A17C-7C1A50B2089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8" y="2462676"/>
            <a:ext cx="457200" cy="4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7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feld 45">
            <a:extLst>
              <a:ext uri="{FF2B5EF4-FFF2-40B4-BE49-F238E27FC236}">
                <a16:creationId xmlns:a16="http://schemas.microsoft.com/office/drawing/2014/main" id="{5C09F229-7890-4B77-8051-F796804DB14C}"/>
              </a:ext>
            </a:extLst>
          </p:cNvPr>
          <p:cNvSpPr txBox="1"/>
          <p:nvPr/>
        </p:nvSpPr>
        <p:spPr>
          <a:xfrm>
            <a:off x="228684" y="166180"/>
            <a:ext cx="258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Thieme Argo 2011 Medium" pitchFamily="2" charset="0"/>
              </a:rPr>
              <a:t>Tools and Equipment</a:t>
            </a:r>
          </a:p>
          <a:p>
            <a:endParaRPr lang="de-DE" sz="1100" dirty="0">
              <a:solidFill>
                <a:schemeClr val="accent6"/>
              </a:solidFill>
              <a:latin typeface="Thieme Argo 2011 Light" pitchFamily="2" charset="0"/>
            </a:endParaRPr>
          </a:p>
          <a:p>
            <a:endParaRPr lang="de-DE" sz="1100" dirty="0">
              <a:solidFill>
                <a:schemeClr val="accent6"/>
              </a:solidFill>
              <a:latin typeface="Thieme Argo 2011 Medium" pitchFamily="2" charset="0"/>
            </a:endParaRPr>
          </a:p>
        </p:txBody>
      </p:sp>
      <p:sp>
        <p:nvSpPr>
          <p:cNvPr id="20" name="TextBox 66">
            <a:extLst>
              <a:ext uri="{FF2B5EF4-FFF2-40B4-BE49-F238E27FC236}">
                <a16:creationId xmlns:a16="http://schemas.microsoft.com/office/drawing/2014/main" id="{11C563FA-583E-476F-9111-F270745D0402}"/>
              </a:ext>
            </a:extLst>
          </p:cNvPr>
          <p:cNvSpPr txBox="1"/>
          <p:nvPr/>
        </p:nvSpPr>
        <p:spPr>
          <a:xfrm rot="16200000">
            <a:off x="-809636" y="1808876"/>
            <a:ext cx="281665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5B1962-3C88-46F8-A92B-116AF3B92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84" y="671592"/>
            <a:ext cx="457200" cy="4572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D637BEB-2E4F-49C4-9B91-791BE5715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17" y="679651"/>
            <a:ext cx="457200" cy="4572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F030993-1592-4D17-82E1-8031AAC62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59" y="679651"/>
            <a:ext cx="456042" cy="4572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DBF1D4D-775D-4D23-BE1F-65D9E3029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91" y="679651"/>
            <a:ext cx="457200" cy="457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E70637-575F-455C-9FF4-F754E1E69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48" y="1288090"/>
            <a:ext cx="457200" cy="4572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EE5E6F-0E20-4B3A-BF9E-4ACB3A461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06" y="1288090"/>
            <a:ext cx="457200" cy="4572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85E165B-8061-41F6-BDBF-D2C49C431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10" y="1288090"/>
            <a:ext cx="456042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061DD0-348F-4FA8-B87B-8C3FD6DFD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23" y="1270576"/>
            <a:ext cx="457200" cy="4572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D804D9A-D5B1-404E-9C8D-0980BCC86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83" y="1896529"/>
            <a:ext cx="457200" cy="4572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B7C932D-03D5-4FCA-947A-251C6DC26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40" y="1293753"/>
            <a:ext cx="457200" cy="4572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2172A37-B6F2-4C37-812A-B1B425099D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44" y="679651"/>
            <a:ext cx="457200" cy="45720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B888EA3E-4916-4EB9-92F9-D5AFA2B8E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30" y="1288090"/>
            <a:ext cx="457200" cy="4572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10B3F79-CAE1-4FF7-A43E-693EFF2BDC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1" y="1316290"/>
            <a:ext cx="456041" cy="457200"/>
          </a:xfrm>
          <a:prstGeom prst="rect">
            <a:avLst/>
          </a:prstGeom>
        </p:spPr>
      </p:pic>
      <p:pic>
        <p:nvPicPr>
          <p:cNvPr id="225" name="Picture 224" descr="Icon&#10;&#10;Description automatically generated">
            <a:extLst>
              <a:ext uri="{FF2B5EF4-FFF2-40B4-BE49-F238E27FC236}">
                <a16:creationId xmlns:a16="http://schemas.microsoft.com/office/drawing/2014/main" id="{9EDC2222-5212-4E16-A387-E88FB4298E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40" y="1896529"/>
            <a:ext cx="456041" cy="457200"/>
          </a:xfrm>
          <a:prstGeom prst="rect">
            <a:avLst/>
          </a:prstGeom>
        </p:spPr>
      </p:pic>
      <p:pic>
        <p:nvPicPr>
          <p:cNvPr id="230" name="Picture 229" descr="Icon&#10;&#10;Description automatically generated">
            <a:extLst>
              <a:ext uri="{FF2B5EF4-FFF2-40B4-BE49-F238E27FC236}">
                <a16:creationId xmlns:a16="http://schemas.microsoft.com/office/drawing/2014/main" id="{EC795F5F-EC4A-4759-A093-843C06D270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78" y="1272254"/>
            <a:ext cx="456042" cy="457200"/>
          </a:xfrm>
          <a:prstGeom prst="rect">
            <a:avLst/>
          </a:prstGeom>
        </p:spPr>
      </p:pic>
      <p:pic>
        <p:nvPicPr>
          <p:cNvPr id="232" name="Picture 231" descr="Icon&#10;&#10;Description automatically generated">
            <a:extLst>
              <a:ext uri="{FF2B5EF4-FFF2-40B4-BE49-F238E27FC236}">
                <a16:creationId xmlns:a16="http://schemas.microsoft.com/office/drawing/2014/main" id="{D8B51FED-9868-46A7-A953-F1C1048326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0" y="679651"/>
            <a:ext cx="456042" cy="457200"/>
          </a:xfrm>
          <a:prstGeom prst="rect">
            <a:avLst/>
          </a:prstGeom>
        </p:spPr>
      </p:pic>
      <p:pic>
        <p:nvPicPr>
          <p:cNvPr id="234" name="Picture 233" descr="Icon&#10;&#10;Description automatically generated">
            <a:extLst>
              <a:ext uri="{FF2B5EF4-FFF2-40B4-BE49-F238E27FC236}">
                <a16:creationId xmlns:a16="http://schemas.microsoft.com/office/drawing/2014/main" id="{DC36B23B-1B14-423C-8ED9-5FEB75EAA6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75" y="671592"/>
            <a:ext cx="457200" cy="457200"/>
          </a:xfrm>
          <a:prstGeom prst="rect">
            <a:avLst/>
          </a:prstGeom>
        </p:spPr>
      </p:pic>
      <p:pic>
        <p:nvPicPr>
          <p:cNvPr id="236" name="Picture 235" descr="Icon&#10;&#10;Description automatically generated">
            <a:extLst>
              <a:ext uri="{FF2B5EF4-FFF2-40B4-BE49-F238E27FC236}">
                <a16:creationId xmlns:a16="http://schemas.microsoft.com/office/drawing/2014/main" id="{078C265B-0C4F-474A-B95D-314CB6C1EB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25" y="671592"/>
            <a:ext cx="470958" cy="457200"/>
          </a:xfrm>
          <a:prstGeom prst="rect">
            <a:avLst/>
          </a:prstGeom>
        </p:spPr>
      </p:pic>
      <p:pic>
        <p:nvPicPr>
          <p:cNvPr id="238" name="Picture 237" descr="A picture containing text&#10;&#10;Description automatically generated">
            <a:extLst>
              <a:ext uri="{FF2B5EF4-FFF2-40B4-BE49-F238E27FC236}">
                <a16:creationId xmlns:a16="http://schemas.microsoft.com/office/drawing/2014/main" id="{60569BE0-51E2-46F6-9887-5BC466A9FC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92" y="1288090"/>
            <a:ext cx="457200" cy="457200"/>
          </a:xfrm>
          <a:prstGeom prst="rect">
            <a:avLst/>
          </a:prstGeom>
        </p:spPr>
      </p:pic>
      <p:pic>
        <p:nvPicPr>
          <p:cNvPr id="240" name="Picture 239" descr="Icon&#10;&#10;Description automatically generated">
            <a:extLst>
              <a:ext uri="{FF2B5EF4-FFF2-40B4-BE49-F238E27FC236}">
                <a16:creationId xmlns:a16="http://schemas.microsoft.com/office/drawing/2014/main" id="{7A83F0F7-065E-4DB5-B925-E2A1FCA384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91" y="1288090"/>
            <a:ext cx="457200" cy="457200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16E832BB-E791-4DC7-8540-A668DDA4BF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12" y="679651"/>
            <a:ext cx="456041" cy="457200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42B09114-6F62-4AB3-A21D-F7630BAE11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8" y="6796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feld 45">
            <a:extLst>
              <a:ext uri="{FF2B5EF4-FFF2-40B4-BE49-F238E27FC236}">
                <a16:creationId xmlns:a16="http://schemas.microsoft.com/office/drawing/2014/main" id="{5C09F229-7890-4B77-8051-F796804DB14C}"/>
              </a:ext>
            </a:extLst>
          </p:cNvPr>
          <p:cNvSpPr txBox="1"/>
          <p:nvPr/>
        </p:nvSpPr>
        <p:spPr>
          <a:xfrm>
            <a:off x="228684" y="166180"/>
            <a:ext cx="258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  <a:latin typeface="Thieme Argo 2011 Medium" pitchFamily="2" charset="0"/>
              </a:rPr>
              <a:t>Tools and Equipment</a:t>
            </a:r>
          </a:p>
          <a:p>
            <a:endParaRPr lang="de-DE" sz="1100" dirty="0">
              <a:solidFill>
                <a:schemeClr val="accent6"/>
              </a:solidFill>
              <a:latin typeface="Thieme Argo 2011 Light" pitchFamily="2" charset="0"/>
            </a:endParaRPr>
          </a:p>
          <a:p>
            <a:endParaRPr lang="de-DE" sz="1100" dirty="0">
              <a:solidFill>
                <a:schemeClr val="accent6"/>
              </a:solidFill>
              <a:latin typeface="Thieme Argo 2011 Medium" pitchFamily="2" charset="0"/>
            </a:endParaRPr>
          </a:p>
        </p:txBody>
      </p:sp>
      <p:sp>
        <p:nvSpPr>
          <p:cNvPr id="20" name="TextBox 66">
            <a:extLst>
              <a:ext uri="{FF2B5EF4-FFF2-40B4-BE49-F238E27FC236}">
                <a16:creationId xmlns:a16="http://schemas.microsoft.com/office/drawing/2014/main" id="{11C563FA-583E-476F-9111-F270745D0402}"/>
              </a:ext>
            </a:extLst>
          </p:cNvPr>
          <p:cNvSpPr txBox="1"/>
          <p:nvPr/>
        </p:nvSpPr>
        <p:spPr>
          <a:xfrm rot="16200000">
            <a:off x="-809636" y="1808876"/>
            <a:ext cx="281665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CC127A3-8157-478F-96C3-5953DB298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15" y="684917"/>
            <a:ext cx="457200" cy="4572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0C94237-CF05-460C-8D51-ACD73D906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97" y="1285505"/>
            <a:ext cx="457200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0C39C63-88BD-4445-AFE1-68FECDAF7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15" y="1282847"/>
            <a:ext cx="457200" cy="4572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86EF4CC-82FE-48D2-AA19-2526EA017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46" y="1282847"/>
            <a:ext cx="456041" cy="45720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6A66E8E-D51B-4A06-AED2-C1FC57F2E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74" y="1282847"/>
            <a:ext cx="457200" cy="45720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180B7B9A-E972-4F8E-9268-16A8583EA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97" y="1880649"/>
            <a:ext cx="457200" cy="45720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4F6D0B1-F1B6-421A-91EA-18F4E1093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29" y="1282847"/>
            <a:ext cx="457200" cy="45720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09EDFBEB-6A58-47C8-9FA7-1D4A6D71F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65" y="684917"/>
            <a:ext cx="457200" cy="45720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D8204143-AF16-465C-A64B-6026D4275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36" y="1282847"/>
            <a:ext cx="457200" cy="45720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F19D1FE2-E81A-407F-93B5-B4288480E0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77" y="1287079"/>
            <a:ext cx="456041" cy="45720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0D1874BA-0447-405F-944D-1DC8EEA78D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56" y="1880649"/>
            <a:ext cx="456041" cy="45720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940035E1-8213-46B6-A4D5-7E53F8125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53" y="1282847"/>
            <a:ext cx="456041" cy="45720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2EF6EE55-23BF-4090-8627-3C3B839AE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73" y="704507"/>
            <a:ext cx="456042" cy="45720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1B407C0D-F4F9-4B12-9E2E-6EC40DA6A8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60" y="684917"/>
            <a:ext cx="457200" cy="4572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C6525DA4-8662-47EB-BB33-C2B831EF70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58" y="672748"/>
            <a:ext cx="470958" cy="45720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3CBE1389-F491-47E6-925B-68D3FA0960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35" y="1282847"/>
            <a:ext cx="457200" cy="4572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F1DCAB78-F1C5-46F1-AF1D-B88D56CA96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33" y="1282847"/>
            <a:ext cx="457200" cy="4572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7FD0734-3332-4367-B107-FB39652A7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99" y="703455"/>
            <a:ext cx="457200" cy="4572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C97BABD-9257-4C97-BD25-7C687BEC71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38" y="703455"/>
            <a:ext cx="456041" cy="4572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43E0727-2E80-412B-84C7-1A35CE87C3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2" y="703455"/>
            <a:ext cx="457200" cy="457200"/>
          </a:xfrm>
          <a:prstGeom prst="rect">
            <a:avLst/>
          </a:prstGeom>
        </p:spPr>
      </p:pic>
      <p:pic>
        <p:nvPicPr>
          <p:cNvPr id="227" name="Picture 226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C79BB0B2-AE63-419F-A406-30AD075989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29" y="703455"/>
            <a:ext cx="457200" cy="4572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C2A64A5-5944-4E82-983E-5244CE4E3C8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23" y="703455"/>
            <a:ext cx="4560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6880" y="937260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120">
            <a:extLst>
              <a:ext uri="{FF2B5EF4-FFF2-40B4-BE49-F238E27FC236}">
                <a16:creationId xmlns:a16="http://schemas.microsoft.com/office/drawing/2014/main" id="{C51BE6D2-48FE-4570-8AEB-692CE51A8C21}"/>
              </a:ext>
            </a:extLst>
          </p:cNvPr>
          <p:cNvSpPr txBox="1"/>
          <p:nvPr/>
        </p:nvSpPr>
        <p:spPr>
          <a:xfrm>
            <a:off x="196606" y="458465"/>
            <a:ext cx="43058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hieme Argo 2011 Medium" pitchFamily="2" charset="0"/>
              </a:rPr>
              <a:t>Medical Icons Font</a:t>
            </a:r>
            <a:endParaRPr lang="de-DE" sz="1100" dirty="0">
              <a:solidFill>
                <a:schemeClr val="bg1">
                  <a:lumMod val="65000"/>
                </a:schemeClr>
              </a:solidFill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02F8829-13E7-4F55-A62B-6F98A9391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77" y="593144"/>
            <a:ext cx="3431074" cy="24445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3A515F-840F-4082-B777-7B5E711A7D8B}"/>
              </a:ext>
            </a:extLst>
          </p:cNvPr>
          <p:cNvSpPr/>
          <p:nvPr/>
        </p:nvSpPr>
        <p:spPr>
          <a:xfrm>
            <a:off x="576469" y="1121926"/>
            <a:ext cx="4124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Thieme Argo 2011 Light" pitchFamily="2" charset="0"/>
              </a:rPr>
              <a:t>The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"Medical Icons" </a:t>
            </a:r>
            <a:r>
              <a:rPr lang="de-DE" sz="1600" dirty="0" err="1">
                <a:latin typeface="Thieme Argo 2011 Light" pitchFamily="2" charset="0"/>
              </a:rPr>
              <a:t>offers</a:t>
            </a:r>
            <a:r>
              <a:rPr lang="de-DE" sz="1600" dirty="0">
                <a:latin typeface="Thieme Argo 2011 Light" pitchFamily="2" charset="0"/>
              </a:rPr>
              <a:t> a large </a:t>
            </a:r>
            <a:r>
              <a:rPr lang="de-DE" sz="1600" dirty="0" err="1">
                <a:latin typeface="Thieme Argo 2011 Light" pitchFamily="2" charset="0"/>
              </a:rPr>
              <a:t>number</a:t>
            </a:r>
            <a:r>
              <a:rPr lang="de-DE" sz="1600" dirty="0">
                <a:latin typeface="Thieme Argo 2011 Light" pitchFamily="2" charset="0"/>
              </a:rPr>
              <a:t> of </a:t>
            </a:r>
            <a:r>
              <a:rPr lang="de-DE" sz="1600" dirty="0" err="1">
                <a:latin typeface="Thieme Argo 2011 Light" pitchFamily="2" charset="0"/>
              </a:rPr>
              <a:t>medical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icons</a:t>
            </a:r>
            <a:r>
              <a:rPr lang="de-DE" sz="1600" dirty="0">
                <a:latin typeface="Thieme Argo 2011 Light" pitchFamily="2" charset="0"/>
              </a:rPr>
              <a:t>. </a:t>
            </a:r>
          </a:p>
          <a:p>
            <a:endParaRPr lang="de-DE" sz="1600" dirty="0">
              <a:latin typeface="Thieme Argo 2011 Light" pitchFamily="2" charset="0"/>
            </a:endParaRPr>
          </a:p>
          <a:p>
            <a:r>
              <a:rPr lang="de-DE" sz="1600" dirty="0" err="1">
                <a:latin typeface="Thieme Argo 2011 Light" pitchFamily="2" charset="0"/>
              </a:rPr>
              <a:t>If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the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font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does</a:t>
            </a:r>
            <a:r>
              <a:rPr lang="de-DE" sz="1600" dirty="0">
                <a:latin typeface="Thieme Argo 2011 Light" pitchFamily="2" charset="0"/>
              </a:rPr>
              <a:t> not </a:t>
            </a:r>
            <a:r>
              <a:rPr lang="de-DE" sz="1600" dirty="0" err="1">
                <a:latin typeface="Thieme Argo 2011 Light" pitchFamily="2" charset="0"/>
              </a:rPr>
              <a:t>display</a:t>
            </a:r>
            <a:r>
              <a:rPr lang="de-DE" sz="1600" dirty="0">
                <a:latin typeface="Thieme Argo 2011 Light" pitchFamily="2" charset="0"/>
              </a:rPr>
              <a:t>, </a:t>
            </a:r>
            <a:r>
              <a:rPr lang="de-DE" sz="1600" dirty="0" err="1">
                <a:latin typeface="Thieme Argo 2011 Light" pitchFamily="2" charset="0"/>
              </a:rPr>
              <a:t>you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can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download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de-DE" sz="1600" dirty="0" err="1">
                <a:latin typeface="Thieme Argo 2011 Light" pitchFamily="2" charset="0"/>
              </a:rPr>
              <a:t>it</a:t>
            </a:r>
            <a:r>
              <a:rPr lang="de-DE" sz="1600" dirty="0">
                <a:latin typeface="Thieme Argo 2011 Light" pitchFamily="2" charset="0"/>
              </a:rPr>
              <a:t> </a:t>
            </a:r>
            <a:r>
              <a:rPr lang="en-US" sz="1600" u="sng" dirty="0">
                <a:solidFill>
                  <a:schemeClr val="accent2"/>
                </a:solidFill>
                <a:latin typeface="Thieme Argo 2011 Ligh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de-DE" sz="1600" dirty="0">
                <a:latin typeface="Thieme Argo 2011 Light" pitchFamily="2" charset="0"/>
              </a:rPr>
              <a:t>. </a:t>
            </a:r>
          </a:p>
        </p:txBody>
      </p:sp>
      <p:pic>
        <p:nvPicPr>
          <p:cNvPr id="7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D5665CE-B9BC-48B6-8028-F75610A28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2456" r="4287" b="76921"/>
          <a:stretch/>
        </p:blipFill>
        <p:spPr>
          <a:xfrm>
            <a:off x="8254093" y="3394926"/>
            <a:ext cx="889907" cy="2626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826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Graphical Abstract Instructions </a:t>
            </a:r>
            <a:r>
              <a:rPr lang="en-US" sz="2000" b="1" dirty="0">
                <a:latin typeface="Thieme Argo 2011 Medium" pitchFamily="2" charset="0"/>
              </a:rPr>
              <a:t>(2/4)</a:t>
            </a:r>
            <a:r>
              <a:rPr lang="en-US" sz="2000" b="1" dirty="0">
                <a:latin typeface="+mj-lt"/>
              </a:rPr>
              <a:t> </a:t>
            </a:r>
            <a:br>
              <a:rPr lang="en-US" sz="2000" b="1" dirty="0">
                <a:latin typeface="+mj-lt"/>
              </a:rPr>
            </a:br>
            <a:endParaRPr lang="en-US" sz="2000" b="1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The graphical abstract should highlight the main findings of the study.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It should be easy to read and understand, the goal is for the reader to instantly grasp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a) what the study is about,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b) what was done,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c) what was found,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d) if appropriate, what it means.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It </a:t>
            </a:r>
            <a:r>
              <a:rPr lang="en-US" sz="1200" u="sng" dirty="0">
                <a:latin typeface="Thieme Argo 2011 Light" pitchFamily="2" charset="0"/>
              </a:rPr>
              <a:t>needs</a:t>
            </a:r>
            <a:r>
              <a:rPr lang="en-US" sz="1200" dirty="0">
                <a:latin typeface="Thieme Argo 2011 Light" pitchFamily="2" charset="0"/>
              </a:rPr>
              <a:t> to include a graph or figure (less preferred a table).</a:t>
            </a:r>
          </a:p>
        </p:txBody>
      </p:sp>
    </p:spTree>
    <p:extLst>
      <p:ext uri="{BB962C8B-B14F-4D97-AF65-F5344CB8AC3E}">
        <p14:creationId xmlns:p14="http://schemas.microsoft.com/office/powerpoint/2010/main" val="225933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Graphical Abstract Instructions (3/4)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430078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Dos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Use a short title.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Minimize text, you may use bullet points.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Precision: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for &lt;10, use one decimal point (e.g., 5.3%)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for &gt;10, use full numbers (e.g., 65%)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733032-964C-41E9-83F0-52A95AF089F6}"/>
              </a:ext>
            </a:extLst>
          </p:cNvPr>
          <p:cNvSpPr txBox="1"/>
          <p:nvPr/>
        </p:nvSpPr>
        <p:spPr>
          <a:xfrm>
            <a:off x="4572000" y="894999"/>
            <a:ext cx="43007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Don’ts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No need to use the same title as the paper.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Avoid full sentences.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Sub headers (e.g., Background, Methods, Results) are not needed.</a:t>
            </a:r>
          </a:p>
        </p:txBody>
      </p:sp>
    </p:spTree>
    <p:extLst>
      <p:ext uri="{BB962C8B-B14F-4D97-AF65-F5344CB8AC3E}">
        <p14:creationId xmlns:p14="http://schemas.microsoft.com/office/powerpoint/2010/main" val="224267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08 Medium" pitchFamily="2" charset="0"/>
              </a:rPr>
              <a:t>Graphical Abstract Instructions (4/4) </a:t>
            </a:r>
            <a:br>
              <a:rPr lang="en-US" sz="2000" b="1" dirty="0">
                <a:latin typeface="Thieme Argo 2008 Medium" pitchFamily="2" charset="0"/>
              </a:rPr>
            </a:br>
            <a:endParaRPr lang="en-US" sz="2000" b="1" dirty="0">
              <a:latin typeface="Thieme Argo 2008 Medium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18279"/>
            <a:ext cx="430078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Methods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Include type and n of patients, intervention and comparison. If any of these aspects are clear from the results or summary statement, do not include in the methods.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It is strongly recommended to include an endoscopic image.</a:t>
            </a:r>
          </a:p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Summary Statement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If not apparent from the results, state main findings/conclusion.</a:t>
            </a:r>
          </a:p>
          <a:p>
            <a:pPr>
              <a:spcAft>
                <a:spcPts val="600"/>
              </a:spcAft>
            </a:pPr>
            <a:endParaRPr lang="en-US" sz="1200" b="1" dirty="0">
              <a:latin typeface="Thieme Argo 2011 Medium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733032-964C-41E9-83F0-52A95AF089F6}"/>
              </a:ext>
            </a:extLst>
          </p:cNvPr>
          <p:cNvSpPr txBox="1"/>
          <p:nvPr/>
        </p:nvSpPr>
        <p:spPr>
          <a:xfrm>
            <a:off x="4572000" y="818279"/>
            <a:ext cx="430078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u="sng" dirty="0">
                <a:latin typeface="Thieme Argo 2011 Light" pitchFamily="2" charset="0"/>
              </a:rPr>
              <a:t>Results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Show the most important outcome/finding of the study.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Use a figure (preferred) or table.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Needs to be self-explanatory.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Make it easy to read (the idea is that the reader understand the results within seconds).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Include only the essential.</a:t>
            </a:r>
          </a:p>
        </p:txBody>
      </p:sp>
    </p:spTree>
    <p:extLst>
      <p:ext uri="{BB962C8B-B14F-4D97-AF65-F5344CB8AC3E}">
        <p14:creationId xmlns:p14="http://schemas.microsoft.com/office/powerpoint/2010/main" val="300340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FB7F7D-EF04-A246-9659-A583E83DC091}"/>
              </a:ext>
            </a:extLst>
          </p:cNvPr>
          <p:cNvSpPr txBox="1"/>
          <p:nvPr/>
        </p:nvSpPr>
        <p:spPr>
          <a:xfrm>
            <a:off x="809781" y="1899666"/>
            <a:ext cx="288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Please use these colors </a:t>
            </a:r>
            <a:br>
              <a:rPr lang="en-US" sz="1200" dirty="0"/>
            </a:br>
            <a:r>
              <a:rPr lang="en-US" sz="1200" dirty="0"/>
              <a:t>(Theme Colors in Drawing Tools menu)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C1F86-C377-9547-A4DC-F75C45DC7B8F}"/>
              </a:ext>
            </a:extLst>
          </p:cNvPr>
          <p:cNvSpPr txBox="1"/>
          <p:nvPr/>
        </p:nvSpPr>
        <p:spPr>
          <a:xfrm>
            <a:off x="809781" y="684628"/>
            <a:ext cx="788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Thieme Argo 2011 Light" pitchFamily="2" charset="0"/>
              </a:defRPr>
            </a:lvl1pPr>
          </a:lstStyle>
          <a:p>
            <a:r>
              <a:rPr lang="en-US" dirty="0"/>
              <a:t>Title (short title of your manuscript must be included)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F29DA-A0C0-1F41-A421-7047AAEAAA3B}"/>
              </a:ext>
            </a:extLst>
          </p:cNvPr>
          <p:cNvSpPr txBox="1"/>
          <p:nvPr/>
        </p:nvSpPr>
        <p:spPr>
          <a:xfrm>
            <a:off x="809781" y="1149372"/>
            <a:ext cx="7028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hieme Argo 2011 Light" pitchFamily="2" charset="0"/>
              </a:rPr>
              <a:t>Text (Thieme Argo 2011 Black 12 </a:t>
            </a:r>
            <a:r>
              <a:rPr lang="en-US" sz="1200" b="1" dirty="0" err="1">
                <a:latin typeface="Thieme Argo 2011 Light" pitchFamily="2" charset="0"/>
              </a:rPr>
              <a:t>pt</a:t>
            </a:r>
            <a:r>
              <a:rPr lang="en-US" sz="1200" b="1" dirty="0">
                <a:latin typeface="Thieme Argo 2011 Light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43332-7684-9044-9F8D-7FC352C8A648}"/>
              </a:ext>
            </a:extLst>
          </p:cNvPr>
          <p:cNvSpPr txBox="1"/>
          <p:nvPr/>
        </p:nvSpPr>
        <p:spPr>
          <a:xfrm>
            <a:off x="809781" y="1570289"/>
            <a:ext cx="5318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hieme Argo 2011 Light" pitchFamily="2" charset="0"/>
              </a:rPr>
              <a:t>Legend in graph (Thieme Argo 2011 Light 10 </a:t>
            </a:r>
            <a:r>
              <a:rPr lang="en-US" sz="1050" dirty="0" err="1">
                <a:latin typeface="Thieme Argo 2011 Light" pitchFamily="2" charset="0"/>
              </a:rPr>
              <a:t>pt</a:t>
            </a:r>
            <a:r>
              <a:rPr lang="en-US" sz="1050" dirty="0">
                <a:latin typeface="Thieme Argo 2011 Light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A5880-81FF-7F45-BC54-DDC44C80FF9F}"/>
              </a:ext>
            </a:extLst>
          </p:cNvPr>
          <p:cNvSpPr txBox="1"/>
          <p:nvPr/>
        </p:nvSpPr>
        <p:spPr>
          <a:xfrm>
            <a:off x="4200165" y="1944314"/>
            <a:ext cx="279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Please use this arrow (you may change size or </a:t>
            </a:r>
            <a:r>
              <a:rPr lang="en-US" sz="1200" dirty="0" err="1"/>
              <a:t>colour</a:t>
            </a:r>
            <a:r>
              <a:rPr lang="en-US" sz="1200" dirty="0"/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8B87FF-31D4-1F47-9164-A4786728F822}"/>
              </a:ext>
            </a:extLst>
          </p:cNvPr>
          <p:cNvCxnSpPr>
            <a:cxnSpLocks/>
          </p:cNvCxnSpPr>
          <p:nvPr/>
        </p:nvCxnSpPr>
        <p:spPr>
          <a:xfrm>
            <a:off x="4497690" y="2600034"/>
            <a:ext cx="1153055" cy="0"/>
          </a:xfrm>
          <a:prstGeom prst="straightConnector1">
            <a:avLst/>
          </a:prstGeom>
          <a:ln w="41275" cmpd="sng">
            <a:headEnd type="none" w="lg" len="med"/>
            <a:tailEnd type="stealth" w="lg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4">
            <a:extLst>
              <a:ext uri="{FF2B5EF4-FFF2-40B4-BE49-F238E27FC236}">
                <a16:creationId xmlns:a16="http://schemas.microsoft.com/office/drawing/2014/main" id="{2337A7CB-D83B-4013-A7BE-86ED91E0EAB7}"/>
              </a:ext>
            </a:extLst>
          </p:cNvPr>
          <p:cNvSpPr txBox="1"/>
          <p:nvPr/>
        </p:nvSpPr>
        <p:spPr>
          <a:xfrm>
            <a:off x="74674" y="112049"/>
            <a:ext cx="892589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Please use slide 6 for your infographic, with the fonts, colors, and arrows shown below: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B17E61-B2B9-44A8-9F07-60230B020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21974"/>
              </p:ext>
            </p:extLst>
          </p:nvPr>
        </p:nvGraphicFramePr>
        <p:xfrm>
          <a:off x="1032681" y="2399803"/>
          <a:ext cx="72222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14">
                  <a:extLst>
                    <a:ext uri="{9D8B030D-6E8A-4147-A177-3AD203B41FA5}">
                      <a16:colId xmlns:a16="http://schemas.microsoft.com/office/drawing/2014/main" val="2973500430"/>
                    </a:ext>
                  </a:extLst>
                </a:gridCol>
                <a:gridCol w="361114">
                  <a:extLst>
                    <a:ext uri="{9D8B030D-6E8A-4147-A177-3AD203B41FA5}">
                      <a16:colId xmlns:a16="http://schemas.microsoft.com/office/drawing/2014/main" val="3896894493"/>
                    </a:ext>
                  </a:extLst>
                </a:gridCol>
              </a:tblGrid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1"/>
                          </a:solidFill>
                        </a:rPr>
                        <a:t>Text</a:t>
                      </a:r>
                      <a:endParaRPr lang="en-US" sz="5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870891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2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453821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3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843933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4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196779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5"/>
                          </a:solidFill>
                        </a:rPr>
                        <a:t>Text</a:t>
                      </a:r>
                      <a:endParaRPr lang="en-US" sz="2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47121"/>
                  </a:ext>
                </a:extLst>
              </a:tr>
              <a:tr h="170635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solidFill>
                            <a:schemeClr val="accent6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980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7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986DEB3-C257-4178-9F49-F8D521ECB88B}"/>
              </a:ext>
            </a:extLst>
          </p:cNvPr>
          <p:cNvSpPr txBox="1"/>
          <p:nvPr/>
        </p:nvSpPr>
        <p:spPr>
          <a:xfrm>
            <a:off x="2698819" y="982414"/>
            <a:ext cx="3581400" cy="1877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Please</a:t>
            </a:r>
            <a:r>
              <a:rPr lang="de-DE" sz="1200" dirty="0"/>
              <a:t> </a:t>
            </a:r>
            <a:r>
              <a:rPr lang="de-DE" sz="1200" dirty="0" err="1"/>
              <a:t>use</a:t>
            </a:r>
            <a:r>
              <a:rPr lang="de-DE" sz="1200" dirty="0"/>
              <a:t> </a:t>
            </a:r>
            <a:r>
              <a:rPr lang="de-DE" sz="1200" dirty="0" err="1"/>
              <a:t>this</a:t>
            </a:r>
            <a:r>
              <a:rPr lang="de-DE" sz="1200" dirty="0"/>
              <a:t> </a:t>
            </a:r>
            <a:r>
              <a:rPr lang="de-DE" sz="1200" dirty="0" err="1"/>
              <a:t>slide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your</a:t>
            </a:r>
            <a:r>
              <a:rPr lang="de-DE" sz="1200" dirty="0"/>
              <a:t> </a:t>
            </a:r>
            <a:r>
              <a:rPr lang="de-DE" sz="1200" dirty="0" err="1"/>
              <a:t>Infographic</a:t>
            </a:r>
            <a:endParaRPr lang="de-DE" sz="1200" dirty="0"/>
          </a:p>
          <a:p>
            <a:pPr algn="ctr"/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200" u="sng" dirty="0">
                <a:sym typeface="Wingdings" panose="05000000000000000000" pitchFamily="2" charset="2"/>
              </a:rPr>
              <a:t>ONLY </a:t>
            </a:r>
            <a:r>
              <a:rPr lang="de-DE" sz="1200" u="sng" dirty="0" err="1">
                <a:sym typeface="Wingdings" panose="05000000000000000000" pitchFamily="2" charset="2"/>
              </a:rPr>
              <a:t>use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the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fonts</a:t>
            </a:r>
            <a:r>
              <a:rPr lang="de-DE" sz="1200" u="sng" dirty="0">
                <a:sym typeface="Wingdings" panose="05000000000000000000" pitchFamily="2" charset="2"/>
              </a:rPr>
              <a:t> and </a:t>
            </a:r>
            <a:r>
              <a:rPr lang="de-DE" sz="1200" u="sng" dirty="0" err="1">
                <a:sym typeface="Wingdings" panose="05000000000000000000" pitchFamily="2" charset="2"/>
              </a:rPr>
              <a:t>colors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shown</a:t>
            </a:r>
            <a:r>
              <a:rPr lang="de-DE" sz="1200" u="sng" dirty="0">
                <a:sym typeface="Wingdings" panose="05000000000000000000" pitchFamily="2" charset="2"/>
              </a:rPr>
              <a:t> on </a:t>
            </a:r>
            <a:r>
              <a:rPr lang="de-DE" sz="1200" u="sng" dirty="0" err="1">
                <a:sym typeface="Wingdings" panose="05000000000000000000" pitchFamily="2" charset="2"/>
              </a:rPr>
              <a:t>the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previous</a:t>
            </a:r>
            <a:r>
              <a:rPr lang="de-DE" sz="1200" u="sng" dirty="0">
                <a:sym typeface="Wingdings" panose="05000000000000000000" pitchFamily="2" charset="2"/>
              </a:rPr>
              <a:t> </a:t>
            </a:r>
            <a:r>
              <a:rPr lang="de-DE" sz="1200" u="sng" dirty="0" err="1">
                <a:sym typeface="Wingdings" panose="05000000000000000000" pitchFamily="2" charset="2"/>
              </a:rPr>
              <a:t>slide</a:t>
            </a:r>
            <a:endParaRPr lang="de-DE" sz="1200" u="sng" dirty="0">
              <a:sym typeface="Wingdings" panose="05000000000000000000" pitchFamily="2" charset="2"/>
            </a:endParaRPr>
          </a:p>
          <a:p>
            <a:endParaRPr lang="de-DE" sz="1200" u="sng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200" dirty="0">
                <a:sym typeface="Wingdings" panose="05000000000000000000" pitchFamily="2" charset="2"/>
              </a:rPr>
              <a:t>Check </a:t>
            </a:r>
            <a:r>
              <a:rPr lang="de-DE" sz="1200" dirty="0" err="1">
                <a:sym typeface="Wingdings" panose="05000000000000000000" pitchFamily="2" charset="2"/>
              </a:rPr>
              <a:t>the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following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slides</a:t>
            </a:r>
            <a:r>
              <a:rPr lang="de-DE" sz="1200" dirty="0">
                <a:sym typeface="Wingdings" panose="05000000000000000000" pitchFamily="2" charset="2"/>
              </a:rPr>
              <a:t> for a </a:t>
            </a:r>
            <a:r>
              <a:rPr lang="de-DE" sz="1200" dirty="0" err="1">
                <a:sym typeface="Wingdings" panose="05000000000000000000" pitchFamily="2" charset="2"/>
              </a:rPr>
              <a:t>suggestion</a:t>
            </a:r>
            <a:r>
              <a:rPr lang="de-DE" sz="1200" dirty="0">
                <a:sym typeface="Wingdings" panose="05000000000000000000" pitchFamily="2" charset="2"/>
              </a:rPr>
              <a:t> on </a:t>
            </a:r>
            <a:r>
              <a:rPr lang="de-DE" sz="1200" dirty="0" err="1">
                <a:sym typeface="Wingdings" panose="05000000000000000000" pitchFamily="2" charset="2"/>
              </a:rPr>
              <a:t>how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to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structure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your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graphical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abstract</a:t>
            </a:r>
            <a:r>
              <a:rPr lang="de-DE" sz="1200" dirty="0">
                <a:sym typeface="Wingdings" panose="05000000000000000000" pitchFamily="2" charset="2"/>
              </a:rPr>
              <a:t> in </a:t>
            </a:r>
            <a:r>
              <a:rPr lang="de-DE" sz="1200" dirty="0" err="1">
                <a:sym typeface="Wingdings" panose="05000000000000000000" pitchFamily="2" charset="2"/>
              </a:rPr>
              <a:t>case</a:t>
            </a:r>
            <a:r>
              <a:rPr lang="de-DE" sz="1200" dirty="0">
                <a:sym typeface="Wingdings" panose="05000000000000000000" pitchFamily="2" charset="2"/>
              </a:rPr>
              <a:t> of a RCT.</a:t>
            </a:r>
          </a:p>
          <a:p>
            <a:endParaRPr lang="de-DE" sz="1000" dirty="0">
              <a:sym typeface="Wingdings" panose="05000000000000000000" pitchFamily="2" charset="2"/>
            </a:endParaRPr>
          </a:p>
          <a:p>
            <a:pPr algn="r"/>
            <a:r>
              <a:rPr lang="de-DE" sz="1000" i="1" dirty="0" err="1">
                <a:sym typeface="Wingdings" panose="05000000000000000000" pitchFamily="2" charset="2"/>
              </a:rPr>
              <a:t>this</a:t>
            </a:r>
            <a:r>
              <a:rPr lang="de-DE" sz="1000" i="1" dirty="0">
                <a:sym typeface="Wingdings" panose="05000000000000000000" pitchFamily="2" charset="2"/>
              </a:rPr>
              <a:t> box </a:t>
            </a:r>
            <a:r>
              <a:rPr lang="de-DE" sz="1000" i="1" dirty="0" err="1">
                <a:sym typeface="Wingdings" panose="05000000000000000000" pitchFamily="2" charset="2"/>
              </a:rPr>
              <a:t>can</a:t>
            </a:r>
            <a:r>
              <a:rPr lang="de-DE" sz="1000" i="1" dirty="0">
                <a:sym typeface="Wingdings" panose="05000000000000000000" pitchFamily="2" charset="2"/>
              </a:rPr>
              <a:t> </a:t>
            </a:r>
            <a:r>
              <a:rPr lang="de-DE" sz="1000" i="1" dirty="0" err="1">
                <a:sym typeface="Wingdings" panose="05000000000000000000" pitchFamily="2" charset="2"/>
              </a:rPr>
              <a:t>be</a:t>
            </a:r>
            <a:r>
              <a:rPr lang="de-DE" sz="1000" i="1" dirty="0">
                <a:sym typeface="Wingdings" panose="05000000000000000000" pitchFamily="2" charset="2"/>
              </a:rPr>
              <a:t> </a:t>
            </a:r>
            <a:r>
              <a:rPr lang="de-DE" sz="1000" i="1" dirty="0" err="1">
                <a:sym typeface="Wingdings" panose="05000000000000000000" pitchFamily="2" charset="2"/>
              </a:rPr>
              <a:t>deleted</a:t>
            </a:r>
            <a:r>
              <a:rPr lang="de-DE" sz="1000" i="1" dirty="0">
                <a:sym typeface="Wingdings" panose="05000000000000000000" pitchFamily="2" charset="2"/>
              </a:rPr>
              <a:t> after </a:t>
            </a:r>
            <a:r>
              <a:rPr lang="de-DE" sz="1000" i="1" dirty="0" err="1">
                <a:sym typeface="Wingdings" panose="05000000000000000000" pitchFamily="2" charset="2"/>
              </a:rPr>
              <a:t>reading</a:t>
            </a:r>
            <a:endParaRPr lang="de-DE" sz="1000" i="1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F63AFB6-3CA6-F6D8-FDBE-08D90CD7C2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9144000" cy="598963"/>
          </a:xfrm>
          <a:prstGeom prst="rect">
            <a:avLst/>
          </a:prstGeom>
          <a:solidFill>
            <a:srgbClr val="A4D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  <a:latin typeface="+mj-lt"/>
              </a:rPr>
              <a:t>[Enter title </a:t>
            </a:r>
            <a:r>
              <a:rPr lang="de-DE" sz="2000" b="1" dirty="0" err="1">
                <a:solidFill>
                  <a:schemeClr val="tx1"/>
                </a:solidFill>
                <a:latin typeface="+mj-lt"/>
              </a:rPr>
              <a:t>here</a:t>
            </a:r>
            <a:r>
              <a:rPr lang="de-DE" sz="2000" b="1" dirty="0">
                <a:solidFill>
                  <a:schemeClr val="tx1"/>
                </a:solidFill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78308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CB09AF5-D844-C3A7-2E9D-0E433D1803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9144000" cy="598963"/>
          </a:xfrm>
          <a:prstGeom prst="rect">
            <a:avLst/>
          </a:prstGeom>
          <a:solidFill>
            <a:srgbClr val="A4D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  <a:latin typeface="+mj-lt"/>
              </a:rPr>
              <a:t>[Title]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1C530DB-426A-43C5-9B5D-F76257FF0A49}"/>
              </a:ext>
            </a:extLst>
          </p:cNvPr>
          <p:cNvSpPr/>
          <p:nvPr/>
        </p:nvSpPr>
        <p:spPr>
          <a:xfrm>
            <a:off x="327513" y="722555"/>
            <a:ext cx="2497016" cy="2343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4223C30-E6F9-4AF9-9A37-2C96305140F1}"/>
              </a:ext>
            </a:extLst>
          </p:cNvPr>
          <p:cNvSpPr/>
          <p:nvPr/>
        </p:nvSpPr>
        <p:spPr>
          <a:xfrm>
            <a:off x="3323490" y="722555"/>
            <a:ext cx="2497016" cy="2343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56F3E4-F752-45F5-A558-18FC5D9F8FB1}"/>
              </a:ext>
            </a:extLst>
          </p:cNvPr>
          <p:cNvSpPr/>
          <p:nvPr/>
        </p:nvSpPr>
        <p:spPr>
          <a:xfrm>
            <a:off x="6319467" y="722555"/>
            <a:ext cx="2497015" cy="23430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FF6782-7AD1-41B7-930B-048B63AF938F}"/>
              </a:ext>
            </a:extLst>
          </p:cNvPr>
          <p:cNvSpPr txBox="1"/>
          <p:nvPr/>
        </p:nvSpPr>
        <p:spPr>
          <a:xfrm>
            <a:off x="327512" y="758578"/>
            <a:ext cx="249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Background + Method</a:t>
            </a:r>
          </a:p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what‘s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essential)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2DE1A0-3558-47A5-902E-6F461E4BF4BF}"/>
              </a:ext>
            </a:extLst>
          </p:cNvPr>
          <p:cNvSpPr txBox="1"/>
          <p:nvPr/>
        </p:nvSpPr>
        <p:spPr>
          <a:xfrm>
            <a:off x="3323490" y="740221"/>
            <a:ext cx="2497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Image(s)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5B9C85-F6B4-41BB-86F4-3FB7CB51B18B}"/>
              </a:ext>
            </a:extLst>
          </p:cNvPr>
          <p:cNvSpPr txBox="1"/>
          <p:nvPr/>
        </p:nvSpPr>
        <p:spPr>
          <a:xfrm>
            <a:off x="6319467" y="764775"/>
            <a:ext cx="2497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Key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as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figure</a:t>
            </a:r>
            <a:endParaRPr lang="de-DE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F85B6B4-73C8-4A81-918C-915677C283BC}"/>
              </a:ext>
            </a:extLst>
          </p:cNvPr>
          <p:cNvSpPr txBox="1"/>
          <p:nvPr/>
        </p:nvSpPr>
        <p:spPr>
          <a:xfrm>
            <a:off x="1011380" y="3190270"/>
            <a:ext cx="712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ym typeface="Wingdings" panose="05000000000000000000" pitchFamily="2" charset="2"/>
              </a:rPr>
              <a:t>[use this format for a graphical abstract of a randomized trial]</a:t>
            </a:r>
            <a:endParaRPr lang="en-US" sz="1200" i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58C7C5-6F11-442E-B2A5-384CAA507B58}"/>
              </a:ext>
            </a:extLst>
          </p:cNvPr>
          <p:cNvSpPr txBox="1"/>
          <p:nvPr/>
        </p:nvSpPr>
        <p:spPr>
          <a:xfrm>
            <a:off x="327513" y="1296528"/>
            <a:ext cx="249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Consider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following</a:t>
            </a:r>
            <a:r>
              <a:rPr lang="de-DE" sz="1200" dirty="0"/>
              <a:t> </a:t>
            </a:r>
            <a:r>
              <a:rPr lang="de-DE" sz="1200" dirty="0" err="1"/>
              <a:t>components</a:t>
            </a:r>
            <a:r>
              <a:rPr lang="de-DE" sz="1200" dirty="0"/>
              <a:t>:</a:t>
            </a:r>
          </a:p>
          <a:p>
            <a:pPr marL="285750" indent="-285750">
              <a:buFontTx/>
              <a:buChar char="-"/>
            </a:pPr>
            <a:r>
              <a:rPr lang="de-DE" sz="1200" dirty="0" err="1"/>
              <a:t>What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unknown</a:t>
            </a:r>
            <a:r>
              <a:rPr lang="de-DE" sz="1200" dirty="0"/>
              <a:t>/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problem</a:t>
            </a:r>
            <a:r>
              <a:rPr lang="de-DE" sz="1200" dirty="0"/>
              <a:t>?</a:t>
            </a:r>
          </a:p>
          <a:p>
            <a:pPr marL="285750" indent="-285750">
              <a:buFontTx/>
              <a:buChar char="-"/>
            </a:pPr>
            <a:r>
              <a:rPr lang="de-DE" sz="1200" dirty="0"/>
              <a:t>N </a:t>
            </a:r>
            <a:r>
              <a:rPr lang="de-DE" sz="1200" dirty="0" err="1"/>
              <a:t>patients</a:t>
            </a:r>
            <a:endParaRPr lang="de-DE" sz="1200" dirty="0"/>
          </a:p>
          <a:p>
            <a:pPr marL="285750" indent="-285750">
              <a:buFontTx/>
              <a:buChar char="-"/>
            </a:pPr>
            <a:r>
              <a:rPr lang="de-DE" sz="1200" dirty="0"/>
              <a:t>Intervention</a:t>
            </a:r>
          </a:p>
          <a:p>
            <a:pPr marL="285750" indent="-285750">
              <a:buFontTx/>
              <a:buChar char="-"/>
            </a:pPr>
            <a:r>
              <a:rPr lang="de-DE" sz="1200" dirty="0" err="1"/>
              <a:t>Comparison</a:t>
            </a:r>
            <a:endParaRPr lang="de-DE" sz="1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38A070E-FA62-4245-97FD-F08C48FF0764}"/>
              </a:ext>
            </a:extLst>
          </p:cNvPr>
          <p:cNvSpPr txBox="1"/>
          <p:nvPr/>
        </p:nvSpPr>
        <p:spPr>
          <a:xfrm>
            <a:off x="6319466" y="2712429"/>
            <a:ext cx="2497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[</a:t>
            </a:r>
            <a:r>
              <a:rPr lang="de-DE" sz="1200" dirty="0" err="1"/>
              <a:t>include</a:t>
            </a:r>
            <a:r>
              <a:rPr lang="de-DE" sz="1200" dirty="0"/>
              <a:t> </a:t>
            </a:r>
            <a:r>
              <a:rPr lang="de-DE" sz="1200" dirty="0" err="1"/>
              <a:t>summary</a:t>
            </a:r>
            <a:r>
              <a:rPr lang="de-DE" sz="1200" dirty="0"/>
              <a:t> </a:t>
            </a:r>
            <a:r>
              <a:rPr lang="de-DE" sz="1200" dirty="0" err="1"/>
              <a:t>statement</a:t>
            </a:r>
            <a:r>
              <a:rPr lang="de-DE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567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0">
            <a:extLst>
              <a:ext uri="{FF2B5EF4-FFF2-40B4-BE49-F238E27FC236}">
                <a16:creationId xmlns:a16="http://schemas.microsoft.com/office/drawing/2014/main" id="{220811C4-C4E6-4B48-AFF6-26A9F08B043A}"/>
              </a:ext>
            </a:extLst>
          </p:cNvPr>
          <p:cNvSpPr txBox="1"/>
          <p:nvPr/>
        </p:nvSpPr>
        <p:spPr>
          <a:xfrm>
            <a:off x="271220" y="156336"/>
            <a:ext cx="851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ieme Argo 2008 Medium" pitchFamily="2" charset="0"/>
              </a:rPr>
              <a:t>Graphical Abstract Icons </a:t>
            </a:r>
            <a:br>
              <a:rPr lang="en-US" sz="2000" b="1" dirty="0">
                <a:latin typeface="Thieme Argo 2008 Medium" pitchFamily="2" charset="0"/>
              </a:rPr>
            </a:br>
            <a:endParaRPr lang="en-US" sz="2000" b="1" dirty="0">
              <a:latin typeface="Thieme Argo 2008 Medium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C26B62-DBB7-DA46-BF21-FA30F26BC67D}"/>
              </a:ext>
            </a:extLst>
          </p:cNvPr>
          <p:cNvSpPr txBox="1"/>
          <p:nvPr/>
        </p:nvSpPr>
        <p:spPr>
          <a:xfrm>
            <a:off x="271220" y="876073"/>
            <a:ext cx="83148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In case you would like to use icons in your graphical abstract please use the ones provided under the following link: </a:t>
            </a:r>
            <a:r>
              <a:rPr lang="en-US" sz="1200" dirty="0">
                <a:latin typeface="Thieme Argo 2011 Light" pitchFamily="2" charset="0"/>
                <a:hlinkClick r:id="rId3"/>
              </a:rPr>
              <a:t>https://www.thieme.de/de/european-journal-pediatric-surgery/authors-9863.htm</a:t>
            </a:r>
            <a:endParaRPr lang="en-US" sz="1200" dirty="0">
              <a:latin typeface="Thieme Argo 2011 Light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hieme Argo 2011 Light" pitchFamily="2" charset="0"/>
              </a:rPr>
              <a:t>Please use icons sparingly and ensure that they enhance the message of your graphical abstract and support instant grasping of what is shown.</a:t>
            </a:r>
          </a:p>
        </p:txBody>
      </p:sp>
    </p:spTree>
    <p:extLst>
      <p:ext uri="{BB962C8B-B14F-4D97-AF65-F5344CB8AC3E}">
        <p14:creationId xmlns:p14="http://schemas.microsoft.com/office/powerpoint/2010/main" val="247156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6">
            <a:extLst>
              <a:ext uri="{FF2B5EF4-FFF2-40B4-BE49-F238E27FC236}">
                <a16:creationId xmlns:a16="http://schemas.microsoft.com/office/drawing/2014/main" id="{DCF6394E-18BD-44C8-B0B0-488B1D81ABD6}"/>
              </a:ext>
            </a:extLst>
          </p:cNvPr>
          <p:cNvSpPr txBox="1"/>
          <p:nvPr/>
        </p:nvSpPr>
        <p:spPr>
          <a:xfrm rot="16200000">
            <a:off x="-796573" y="1821939"/>
            <a:ext cx="279052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dical Icons" pitchFamily="2" charset="0"/>
              </a:rPr>
              <a:t>Copy from this slide 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C0831D-2A86-47B6-B5CF-D47C89A709BA}"/>
              </a:ext>
            </a:extLst>
          </p:cNvPr>
          <p:cNvSpPr txBox="1"/>
          <p:nvPr/>
        </p:nvSpPr>
        <p:spPr>
          <a:xfrm>
            <a:off x="228684" y="166180"/>
            <a:ext cx="2180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hieme Argo 2011 Medium" pitchFamily="2" charset="0"/>
              </a:rPr>
              <a:t>Body and Organs</a:t>
            </a:r>
            <a:endParaRPr lang="de-DE" dirty="0">
              <a:solidFill>
                <a:schemeClr val="bg1">
                  <a:lumMod val="65000"/>
                </a:schemeClr>
              </a:solidFill>
              <a:latin typeface="Thieme Argo 2011 Medium" pitchFamily="2" charset="0"/>
            </a:endParaRPr>
          </a:p>
          <a:p>
            <a:endParaRPr lang="de-DE" sz="1100" dirty="0">
              <a:latin typeface="Thieme Argo 2011 Light" pitchFamily="2" charset="0"/>
            </a:endParaRPr>
          </a:p>
          <a:p>
            <a:endParaRPr lang="de-DE" sz="1100" dirty="0">
              <a:latin typeface="Thieme Argo 2011 Medium" pitchFamily="2" charset="0"/>
            </a:endParaRPr>
          </a:p>
        </p:txBody>
      </p:sp>
      <p:pic>
        <p:nvPicPr>
          <p:cNvPr id="4" name="Picture 3" descr="Arrow&#10;&#10;Description automatically generated with medium confidence">
            <a:extLst>
              <a:ext uri="{FF2B5EF4-FFF2-40B4-BE49-F238E27FC236}">
                <a16:creationId xmlns:a16="http://schemas.microsoft.com/office/drawing/2014/main" id="{A4A07456-BAC1-4456-B5A4-20A40A27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2" y="664896"/>
            <a:ext cx="456043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FE3DA2A-B0C8-40F3-B60B-6276BDFC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59" y="662465"/>
            <a:ext cx="456043" cy="4572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A1796A1-7406-4AE0-ACD6-9EED73D61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71" y="1905434"/>
            <a:ext cx="456042" cy="4572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076D356-5596-47B9-9D15-5A5D07F74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47" y="2473880"/>
            <a:ext cx="456041" cy="457200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F0A0F7C3-763C-489A-901B-95134E52E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81" y="2502284"/>
            <a:ext cx="456041" cy="457200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A741D60-9D34-4CD0-889B-BEE310D37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27" y="2463071"/>
            <a:ext cx="456041" cy="4572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90F8C50-C3B3-4BD1-AC68-EB9104E7B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17" y="675606"/>
            <a:ext cx="456043" cy="457200"/>
          </a:xfrm>
          <a:prstGeom prst="rect">
            <a:avLst/>
          </a:prstGeom>
        </p:spPr>
      </p:pic>
      <p:pic>
        <p:nvPicPr>
          <p:cNvPr id="18" name="Picture 17" descr="A picture containing plant&#10;&#10;Description automatically generated">
            <a:extLst>
              <a:ext uri="{FF2B5EF4-FFF2-40B4-BE49-F238E27FC236}">
                <a16:creationId xmlns:a16="http://schemas.microsoft.com/office/drawing/2014/main" id="{AC1EFEE4-7FAC-4765-AC3E-EEED299B6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59" y="1281820"/>
            <a:ext cx="456041" cy="4572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06AA29E-B4F4-46F3-B4B9-4C4E36C68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74" y="1271338"/>
            <a:ext cx="456042" cy="45720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971972D-FEA0-4581-8028-809D1171B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64" y="709867"/>
            <a:ext cx="456043" cy="4572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0431A0C-63FF-415B-9924-9A32CD66B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63" y="696013"/>
            <a:ext cx="456040" cy="4572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53A7668-EBE3-4312-82AD-4DE181B34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7" y="713966"/>
            <a:ext cx="456040" cy="457200"/>
          </a:xfrm>
          <a:prstGeom prst="rect">
            <a:avLst/>
          </a:prstGeom>
        </p:spPr>
      </p:pic>
      <p:pic>
        <p:nvPicPr>
          <p:cNvPr id="28" name="Picture 27" descr="A picture containing text, handwear, tableware&#10;&#10;Description automatically generated">
            <a:extLst>
              <a:ext uri="{FF2B5EF4-FFF2-40B4-BE49-F238E27FC236}">
                <a16:creationId xmlns:a16="http://schemas.microsoft.com/office/drawing/2014/main" id="{0A1DD192-D849-435E-9D3F-B72DCF7FE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1" y="662465"/>
            <a:ext cx="417920" cy="457200"/>
          </a:xfrm>
          <a:prstGeom prst="rect">
            <a:avLst/>
          </a:prstGeom>
        </p:spPr>
      </p:pic>
      <p:pic>
        <p:nvPicPr>
          <p:cNvPr id="30" name="Picture 29" descr="A picture containing handwear, plant&#10;&#10;Description automatically generated">
            <a:extLst>
              <a:ext uri="{FF2B5EF4-FFF2-40B4-BE49-F238E27FC236}">
                <a16:creationId xmlns:a16="http://schemas.microsoft.com/office/drawing/2014/main" id="{A1A269A8-44BE-4415-816F-EFD463FB73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36" y="662465"/>
            <a:ext cx="457200" cy="457200"/>
          </a:xfrm>
          <a:prstGeom prst="rect">
            <a:avLst/>
          </a:prstGeom>
        </p:spPr>
      </p:pic>
      <p:pic>
        <p:nvPicPr>
          <p:cNvPr id="32" name="Picture 31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3D12228-D082-499D-A23A-5D1956C276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40" y="2482428"/>
            <a:ext cx="457200" cy="4572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2DE2386C-3A03-4522-88C0-930B0694C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50" y="1907435"/>
            <a:ext cx="456041" cy="457200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E3E1B57D-2237-42FE-8C2D-3E0024A7F4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8" y="2481245"/>
            <a:ext cx="456042" cy="457200"/>
          </a:xfrm>
          <a:prstGeom prst="rect">
            <a:avLst/>
          </a:prstGeom>
        </p:spPr>
      </p:pic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4606DDD3-92F8-4C54-A567-A62108080B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48" y="1292912"/>
            <a:ext cx="457200" cy="457200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E6C95630-5D1C-41A0-8ADA-E7B407B5B6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18" y="1281478"/>
            <a:ext cx="457200" cy="45720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3EA62BD0-A1C5-4FDE-9393-6515B00967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19" y="1292912"/>
            <a:ext cx="457200" cy="457200"/>
          </a:xfrm>
          <a:prstGeom prst="rect">
            <a:avLst/>
          </a:prstGeom>
        </p:spPr>
      </p:pic>
      <p:pic>
        <p:nvPicPr>
          <p:cNvPr id="79" name="Picture 78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320C1786-5F5D-4883-9BE1-9A6A0C8902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81" y="1918234"/>
            <a:ext cx="457200" cy="4572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D7C1E22F-089C-4053-902C-2DC15F4D38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71" y="674066"/>
            <a:ext cx="457200" cy="457200"/>
          </a:xfrm>
          <a:prstGeom prst="rect">
            <a:avLst/>
          </a:prstGeom>
        </p:spPr>
      </p:pic>
      <p:pic>
        <p:nvPicPr>
          <p:cNvPr id="83" name="Picture 82" descr="A blue x-ray of a person's head&#10;&#10;Description automatically generated with low confidence">
            <a:extLst>
              <a:ext uri="{FF2B5EF4-FFF2-40B4-BE49-F238E27FC236}">
                <a16:creationId xmlns:a16="http://schemas.microsoft.com/office/drawing/2014/main" id="{48B80BBA-1DC8-46E6-8812-FDC44ADCDEA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42" y="1272819"/>
            <a:ext cx="457200" cy="457200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9DA5ABD8-1DE3-4F66-97E2-52113386BE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40" y="1281820"/>
            <a:ext cx="457200" cy="457200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E2377992-1362-4D85-8BFF-80A5796CC4D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63" y="1285872"/>
            <a:ext cx="456043" cy="457200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84D929A7-9897-425C-9472-F8F0624004F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65" y="1286346"/>
            <a:ext cx="456040" cy="457200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EDC4E693-9B88-4B51-90DA-A33511AA78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49" y="675606"/>
            <a:ext cx="457200" cy="457200"/>
          </a:xfrm>
          <a:prstGeom prst="rect">
            <a:avLst/>
          </a:prstGeom>
        </p:spPr>
      </p:pic>
      <p:pic>
        <p:nvPicPr>
          <p:cNvPr id="93" name="Picture 9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11EFBBF-40BA-467A-BC2E-5ABF40C69D2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5" y="1907435"/>
            <a:ext cx="457200" cy="457200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CB262A37-0D1D-43A1-9349-D03FF9A374E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03" y="1859880"/>
            <a:ext cx="457200" cy="457200"/>
          </a:xfrm>
          <a:prstGeom prst="rect">
            <a:avLst/>
          </a:prstGeom>
        </p:spPr>
      </p:pic>
      <p:pic>
        <p:nvPicPr>
          <p:cNvPr id="97" name="Picture 96" descr="Icon&#10;&#10;Description automatically generated">
            <a:extLst>
              <a:ext uri="{FF2B5EF4-FFF2-40B4-BE49-F238E27FC236}">
                <a16:creationId xmlns:a16="http://schemas.microsoft.com/office/drawing/2014/main" id="{252CE289-9C2C-4B62-95BD-483F647FB00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83" y="1867945"/>
            <a:ext cx="457200" cy="45720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03A9DF4B-649C-4940-95E3-2DA77B6A7F8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8" y="1909279"/>
            <a:ext cx="457200" cy="457200"/>
          </a:xfrm>
          <a:prstGeom prst="rect">
            <a:avLst/>
          </a:prstGeom>
        </p:spPr>
      </p:pic>
      <p:pic>
        <p:nvPicPr>
          <p:cNvPr id="110" name="Picture 109" descr="A picture containing shape&#10;&#10;Description automatically generated">
            <a:extLst>
              <a:ext uri="{FF2B5EF4-FFF2-40B4-BE49-F238E27FC236}">
                <a16:creationId xmlns:a16="http://schemas.microsoft.com/office/drawing/2014/main" id="{9EC9AFCB-2F36-49D8-A47B-5A8900B20B6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2" y="1914297"/>
            <a:ext cx="457200" cy="457200"/>
          </a:xfrm>
          <a:prstGeom prst="rect">
            <a:avLst/>
          </a:prstGeom>
        </p:spPr>
      </p:pic>
      <p:pic>
        <p:nvPicPr>
          <p:cNvPr id="103" name="Picture 102" descr="Icon&#10;&#10;Description automatically generated">
            <a:extLst>
              <a:ext uri="{FF2B5EF4-FFF2-40B4-BE49-F238E27FC236}">
                <a16:creationId xmlns:a16="http://schemas.microsoft.com/office/drawing/2014/main" id="{5B1A90EB-EC34-4DC4-AB1E-D037339BED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26" y="1905434"/>
            <a:ext cx="457200" cy="457200"/>
          </a:xfrm>
          <a:prstGeom prst="rect">
            <a:avLst/>
          </a:prstGeom>
        </p:spPr>
      </p:pic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id="{1C2290D8-6629-4D8C-9B58-46CD0A0ABE0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68" y="1869548"/>
            <a:ext cx="457200" cy="457200"/>
          </a:xfrm>
          <a:prstGeom prst="rect">
            <a:avLst/>
          </a:prstGeom>
        </p:spPr>
      </p:pic>
      <p:pic>
        <p:nvPicPr>
          <p:cNvPr id="107" name="Picture 106" descr="Icon&#10;&#10;Description automatically generated">
            <a:extLst>
              <a:ext uri="{FF2B5EF4-FFF2-40B4-BE49-F238E27FC236}">
                <a16:creationId xmlns:a16="http://schemas.microsoft.com/office/drawing/2014/main" id="{E208DCF2-8CEC-411F-93FF-85AAF7309C7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9" y="2481196"/>
            <a:ext cx="456042" cy="457200"/>
          </a:xfrm>
          <a:prstGeom prst="rect">
            <a:avLst/>
          </a:prstGeom>
        </p:spPr>
      </p:pic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275BA99F-9DBA-4FC4-844D-73E540789FD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2" y="2481196"/>
            <a:ext cx="456042" cy="457200"/>
          </a:xfrm>
          <a:prstGeom prst="rect">
            <a:avLst/>
          </a:prstGeom>
        </p:spPr>
      </p:pic>
      <p:pic>
        <p:nvPicPr>
          <p:cNvPr id="112" name="Picture 1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DF02655-D3F5-4B17-9CD5-6DE7800B404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5" y="1281820"/>
            <a:ext cx="457200" cy="457200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0D0EDE36-117F-440E-9DE5-78B725B67EA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45" y="2502284"/>
            <a:ext cx="456041" cy="457200"/>
          </a:xfrm>
          <a:prstGeom prst="rect">
            <a:avLst/>
          </a:prstGeom>
        </p:spPr>
      </p:pic>
      <p:pic>
        <p:nvPicPr>
          <p:cNvPr id="118" name="Picture 117" descr="A picture containing invertebrate, coelenterate, coral, hydrozoan&#10;&#10;Description automatically generated">
            <a:extLst>
              <a:ext uri="{FF2B5EF4-FFF2-40B4-BE49-F238E27FC236}">
                <a16:creationId xmlns:a16="http://schemas.microsoft.com/office/drawing/2014/main" id="{B15D7E6F-F878-41C5-ABD6-B024110B390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65" y="2477810"/>
            <a:ext cx="456041" cy="457200"/>
          </a:xfrm>
          <a:prstGeom prst="rect">
            <a:avLst/>
          </a:prstGeom>
        </p:spPr>
      </p:pic>
      <p:pic>
        <p:nvPicPr>
          <p:cNvPr id="120" name="Picture 119" descr="A picture containing invertebrate, coelenterate&#10;&#10;Description automatically generated">
            <a:extLst>
              <a:ext uri="{FF2B5EF4-FFF2-40B4-BE49-F238E27FC236}">
                <a16:creationId xmlns:a16="http://schemas.microsoft.com/office/drawing/2014/main" id="{BDD32A2E-5BD5-4372-83D7-0668F2BF082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98" y="2473880"/>
            <a:ext cx="45604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6977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EJPS Infographics">
      <a:dk1>
        <a:srgbClr val="013476"/>
      </a:dk1>
      <a:lt1>
        <a:sysClr val="window" lastClr="FFFFFF"/>
      </a:lt1>
      <a:dk2>
        <a:srgbClr val="A3D8F6"/>
      </a:dk2>
      <a:lt2>
        <a:srgbClr val="FFFFFF"/>
      </a:lt2>
      <a:accent1>
        <a:srgbClr val="013476"/>
      </a:accent1>
      <a:accent2>
        <a:srgbClr val="A3D8F6"/>
      </a:accent2>
      <a:accent3>
        <a:srgbClr val="A5A5A5"/>
      </a:accent3>
      <a:accent4>
        <a:srgbClr val="FFC000"/>
      </a:accent4>
      <a:accent5>
        <a:srgbClr val="CC79A7"/>
      </a:accent5>
      <a:accent6>
        <a:srgbClr val="D55E00"/>
      </a:accent6>
      <a:hlink>
        <a:srgbClr val="A3D8F6"/>
      </a:hlink>
      <a:folHlink>
        <a:srgbClr val="A3D8F6"/>
      </a:folHlink>
    </a:clrScheme>
    <a:fontScheme name="Endoscopy">
      <a:majorFont>
        <a:latin typeface="Thieme Argo 2011 Medium"/>
        <a:ea typeface=""/>
        <a:cs typeface=""/>
      </a:majorFont>
      <a:minorFont>
        <a:latin typeface="Thieme Argo 2011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EJPS Reports Infographics">
      <a:dk1>
        <a:srgbClr val="013476"/>
      </a:dk1>
      <a:lt1>
        <a:sysClr val="window" lastClr="FFFFFF"/>
      </a:lt1>
      <a:dk2>
        <a:srgbClr val="A3D8F6"/>
      </a:dk2>
      <a:lt2>
        <a:srgbClr val="FFFFFF"/>
      </a:lt2>
      <a:accent1>
        <a:srgbClr val="013476"/>
      </a:accent1>
      <a:accent2>
        <a:srgbClr val="A3D8F6"/>
      </a:accent2>
      <a:accent3>
        <a:srgbClr val="A5A5A5"/>
      </a:accent3>
      <a:accent4>
        <a:srgbClr val="FFC000"/>
      </a:accent4>
      <a:accent5>
        <a:srgbClr val="CC79A7"/>
      </a:accent5>
      <a:accent6>
        <a:srgbClr val="D55E00"/>
      </a:accent6>
      <a:hlink>
        <a:srgbClr val="A3D8F6"/>
      </a:hlink>
      <a:folHlink>
        <a:srgbClr val="A3D8F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757</Words>
  <Application>Microsoft Office PowerPoint</Application>
  <PresentationFormat>Custom</PresentationFormat>
  <Paragraphs>98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Wingdings</vt:lpstr>
      <vt:lpstr>Calibri</vt:lpstr>
      <vt:lpstr>Thieme Argo 2011 Medium</vt:lpstr>
      <vt:lpstr>Arial</vt:lpstr>
      <vt:lpstr>Thieme Argo 2008 Medium</vt:lpstr>
      <vt:lpstr>Calibri Light</vt:lpstr>
      <vt:lpstr>Thieme Argo 2011 Light</vt:lpstr>
      <vt:lpstr>Medical Icons</vt:lpstr>
      <vt:lpstr>1_Benutzerdefiniertes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Kürschner, Marie-Luise</dc:creator>
  <cp:lastModifiedBy>Greiner, Franziska</cp:lastModifiedBy>
  <cp:revision>129</cp:revision>
  <dcterms:created xsi:type="dcterms:W3CDTF">2020-06-16T11:03:51Z</dcterms:created>
  <dcterms:modified xsi:type="dcterms:W3CDTF">2023-06-12T15:38:14Z</dcterms:modified>
</cp:coreProperties>
</file>